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72" r:id="rId6"/>
    <p:sldMasterId id="2147483674" r:id="rId7"/>
  </p:sldMasterIdLst>
  <p:notesMasterIdLst>
    <p:notesMasterId r:id="rId23"/>
  </p:notesMasterIdLst>
  <p:sldIdLst>
    <p:sldId id="257" r:id="rId8"/>
    <p:sldId id="374" r:id="rId9"/>
    <p:sldId id="352" r:id="rId10"/>
    <p:sldId id="358" r:id="rId11"/>
    <p:sldId id="353" r:id="rId12"/>
    <p:sldId id="375" r:id="rId13"/>
    <p:sldId id="368" r:id="rId14"/>
    <p:sldId id="359" r:id="rId15"/>
    <p:sldId id="369" r:id="rId16"/>
    <p:sldId id="360" r:id="rId17"/>
    <p:sldId id="370" r:id="rId18"/>
    <p:sldId id="361" r:id="rId19"/>
    <p:sldId id="376" r:id="rId20"/>
    <p:sldId id="362" r:id="rId21"/>
    <p:sldId id="377" r:id="rId22"/>
  </p:sldIdLst>
  <p:sldSz cx="9144000" cy="5143500" type="screen16x9"/>
  <p:notesSz cx="6858000" cy="9144000"/>
  <p:defaultTextStyle>
    <a:defPPr>
      <a:defRPr lang="nl-NL"/>
    </a:defPPr>
    <a:lvl1pPr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8E8EA"/>
    <a:srgbClr val="F9E5CA"/>
    <a:srgbClr val="E2DFF0"/>
    <a:srgbClr val="FEF7CD"/>
    <a:srgbClr val="F3DCBD"/>
    <a:srgbClr val="E1F0DB"/>
    <a:srgbClr val="DFF3FC"/>
    <a:srgbClr val="F8DADA"/>
    <a:srgbClr val="E0E6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AA50B2-9C34-CE4D-AD3E-E41B002D4B96}" v="13" dt="2026-05-19T10:22:50.75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54"/>
    <p:restoredTop sz="60411" autoAdjust="0"/>
  </p:normalViewPr>
  <p:slideViewPr>
    <p:cSldViewPr snapToGrid="0" snapToObjects="1">
      <p:cViewPr varScale="1">
        <p:scale>
          <a:sx n="99" d="100"/>
          <a:sy n="99" d="100"/>
        </p:scale>
        <p:origin x="2264" y="168"/>
      </p:cViewPr>
      <p:guideLst>
        <p:guide orient="horz" pos="162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ijn, E.C. de (Elisa)" userId="63b9d437-3454-4de9-88e6-0b13d9790667" providerId="ADAL" clId="{FA3E5878-0284-5809-8EA9-84AFF159C6B6}"/>
    <pc:docChg chg="custSel modSld delMainMaster">
      <pc:chgData name="Bruijn, E.C. de (Elisa)" userId="63b9d437-3454-4de9-88e6-0b13d9790667" providerId="ADAL" clId="{FA3E5878-0284-5809-8EA9-84AFF159C6B6}" dt="2026-05-19T10:22:50.748" v="496" actId="20577"/>
      <pc:docMkLst>
        <pc:docMk/>
      </pc:docMkLst>
      <pc:sldChg chg="addSp modSp mod">
        <pc:chgData name="Bruijn, E.C. de (Elisa)" userId="63b9d437-3454-4de9-88e6-0b13d9790667" providerId="ADAL" clId="{FA3E5878-0284-5809-8EA9-84AFF159C6B6}" dt="2026-05-19T10:17:50.207" v="445" actId="1076"/>
        <pc:sldMkLst>
          <pc:docMk/>
          <pc:sldMk cId="3296966494" sldId="376"/>
        </pc:sldMkLst>
        <pc:spChg chg="add mod">
          <ac:chgData name="Bruijn, E.C. de (Elisa)" userId="63b9d437-3454-4de9-88e6-0b13d9790667" providerId="ADAL" clId="{FA3E5878-0284-5809-8EA9-84AFF159C6B6}" dt="2026-05-19T10:17:46.566" v="444" actId="20577"/>
          <ac:spMkLst>
            <pc:docMk/>
            <pc:sldMk cId="3296966494" sldId="376"/>
            <ac:spMk id="2" creationId="{49951FAD-F20F-2DF3-0067-C3C196F7A4E6}"/>
          </ac:spMkLst>
        </pc:spChg>
        <pc:spChg chg="add mod">
          <ac:chgData name="Bruijn, E.C. de (Elisa)" userId="63b9d437-3454-4de9-88e6-0b13d9790667" providerId="ADAL" clId="{FA3E5878-0284-5809-8EA9-84AFF159C6B6}" dt="2026-05-19T10:17:50.207" v="445" actId="1076"/>
          <ac:spMkLst>
            <pc:docMk/>
            <pc:sldMk cId="3296966494" sldId="376"/>
            <ac:spMk id="3" creationId="{2854F68A-C4DB-ABFC-555B-CB9D021FC178}"/>
          </ac:spMkLst>
        </pc:spChg>
        <pc:spChg chg="mod">
          <ac:chgData name="Bruijn, E.C. de (Elisa)" userId="63b9d437-3454-4de9-88e6-0b13d9790667" providerId="ADAL" clId="{FA3E5878-0284-5809-8EA9-84AFF159C6B6}" dt="2026-05-19T10:17:30.059" v="441" actId="1076"/>
          <ac:spMkLst>
            <pc:docMk/>
            <pc:sldMk cId="3296966494" sldId="376"/>
            <ac:spMk id="4" creationId="{45360A33-A94A-C963-B28B-F94575D24E1C}"/>
          </ac:spMkLst>
        </pc:spChg>
        <pc:picChg chg="mod">
          <ac:chgData name="Bruijn, E.C. de (Elisa)" userId="63b9d437-3454-4de9-88e6-0b13d9790667" providerId="ADAL" clId="{FA3E5878-0284-5809-8EA9-84AFF159C6B6}" dt="2026-05-19T10:14:02.837" v="268" actId="1076"/>
          <ac:picMkLst>
            <pc:docMk/>
            <pc:sldMk cId="3296966494" sldId="376"/>
            <ac:picMk id="6" creationId="{92941485-5E60-8501-6069-544B312C8AD3}"/>
          </ac:picMkLst>
        </pc:picChg>
      </pc:sldChg>
      <pc:sldChg chg="delSp modSp mod">
        <pc:chgData name="Bruijn, E.C. de (Elisa)" userId="63b9d437-3454-4de9-88e6-0b13d9790667" providerId="ADAL" clId="{FA3E5878-0284-5809-8EA9-84AFF159C6B6}" dt="2026-05-19T10:22:50.748" v="496" actId="20577"/>
        <pc:sldMkLst>
          <pc:docMk/>
          <pc:sldMk cId="15204625" sldId="377"/>
        </pc:sldMkLst>
        <pc:spChg chg="mod">
          <ac:chgData name="Bruijn, E.C. de (Elisa)" userId="63b9d437-3454-4de9-88e6-0b13d9790667" providerId="ADAL" clId="{FA3E5878-0284-5809-8EA9-84AFF159C6B6}" dt="2026-05-19T10:22:50.748" v="496" actId="20577"/>
          <ac:spMkLst>
            <pc:docMk/>
            <pc:sldMk cId="15204625" sldId="377"/>
            <ac:spMk id="2" creationId="{C78ACACB-946D-C50D-DECF-5EB7DF2CD228}"/>
          </ac:spMkLst>
        </pc:spChg>
        <pc:spChg chg="del">
          <ac:chgData name="Bruijn, E.C. de (Elisa)" userId="63b9d437-3454-4de9-88e6-0b13d9790667" providerId="ADAL" clId="{FA3E5878-0284-5809-8EA9-84AFF159C6B6}" dt="2026-05-19T10:19:35.326" v="480" actId="478"/>
          <ac:spMkLst>
            <pc:docMk/>
            <pc:sldMk cId="15204625" sldId="377"/>
            <ac:spMk id="3" creationId="{54137DE0-E595-61A0-82E0-B4544B2AF3FD}"/>
          </ac:spMkLst>
        </pc:spChg>
        <pc:spChg chg="del">
          <ac:chgData name="Bruijn, E.C. de (Elisa)" userId="63b9d437-3454-4de9-88e6-0b13d9790667" providerId="ADAL" clId="{FA3E5878-0284-5809-8EA9-84AFF159C6B6}" dt="2026-05-19T10:19:39.131" v="481" actId="478"/>
          <ac:spMkLst>
            <pc:docMk/>
            <pc:sldMk cId="15204625" sldId="377"/>
            <ac:spMk id="5" creationId="{E7709A25-3627-873B-E973-0DBEFA431BE7}"/>
          </ac:spMkLst>
        </pc:spChg>
      </pc:sldChg>
      <pc:sldMasterChg chg="del delSldLayout">
        <pc:chgData name="Bruijn, E.C. de (Elisa)" userId="63b9d437-3454-4de9-88e6-0b13d9790667" providerId="ADAL" clId="{FA3E5878-0284-5809-8EA9-84AFF159C6B6}" dt="2026-05-19T10:09:04.913" v="35"/>
        <pc:sldMasterMkLst>
          <pc:docMk/>
          <pc:sldMasterMk cId="0" sldId="2147483660"/>
        </pc:sldMasterMkLst>
        <pc:sldLayoutChg chg="del">
          <pc:chgData name="Bruijn, E.C. de (Elisa)" userId="63b9d437-3454-4de9-88e6-0b13d9790667" providerId="ADAL" clId="{FA3E5878-0284-5809-8EA9-84AFF159C6B6}" dt="2026-05-19T10:09:04.913" v="35"/>
          <pc:sldLayoutMkLst>
            <pc:docMk/>
            <pc:sldMasterMk cId="0" sldId="2147483660"/>
            <pc:sldLayoutMk cId="1356996607" sldId="2147484009"/>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662"/>
        </pc:sldMasterMkLst>
        <pc:sldLayoutChg chg="del">
          <pc:chgData name="Bruijn, E.C. de (Elisa)" userId="63b9d437-3454-4de9-88e6-0b13d9790667" providerId="ADAL" clId="{FA3E5878-0284-5809-8EA9-84AFF159C6B6}" dt="2026-05-19T10:09:04.913" v="35"/>
          <pc:sldLayoutMkLst>
            <pc:docMk/>
            <pc:sldMasterMk cId="0" sldId="2147483662"/>
            <pc:sldLayoutMk cId="3865621048" sldId="2147484010"/>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664"/>
        </pc:sldMasterMkLst>
        <pc:sldLayoutChg chg="del">
          <pc:chgData name="Bruijn, E.C. de (Elisa)" userId="63b9d437-3454-4de9-88e6-0b13d9790667" providerId="ADAL" clId="{FA3E5878-0284-5809-8EA9-84AFF159C6B6}" dt="2026-05-19T10:09:04.913" v="35"/>
          <pc:sldLayoutMkLst>
            <pc:docMk/>
            <pc:sldMasterMk cId="0" sldId="2147483664"/>
            <pc:sldLayoutMk cId="3769173598" sldId="2147484011"/>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666"/>
        </pc:sldMasterMkLst>
        <pc:sldLayoutChg chg="del">
          <pc:chgData name="Bruijn, E.C. de (Elisa)" userId="63b9d437-3454-4de9-88e6-0b13d9790667" providerId="ADAL" clId="{FA3E5878-0284-5809-8EA9-84AFF159C6B6}" dt="2026-05-19T10:09:04.913" v="35"/>
          <pc:sldLayoutMkLst>
            <pc:docMk/>
            <pc:sldMasterMk cId="0" sldId="2147483666"/>
            <pc:sldLayoutMk cId="780007359" sldId="2147484012"/>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668"/>
        </pc:sldMasterMkLst>
        <pc:sldLayoutChg chg="del">
          <pc:chgData name="Bruijn, E.C. de (Elisa)" userId="63b9d437-3454-4de9-88e6-0b13d9790667" providerId="ADAL" clId="{FA3E5878-0284-5809-8EA9-84AFF159C6B6}" dt="2026-05-19T10:09:04.913" v="35"/>
          <pc:sldLayoutMkLst>
            <pc:docMk/>
            <pc:sldMasterMk cId="0" sldId="2147483668"/>
            <pc:sldLayoutMk cId="15472582" sldId="2147484013"/>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670"/>
        </pc:sldMasterMkLst>
        <pc:sldLayoutChg chg="del">
          <pc:chgData name="Bruijn, E.C. de (Elisa)" userId="63b9d437-3454-4de9-88e6-0b13d9790667" providerId="ADAL" clId="{FA3E5878-0284-5809-8EA9-84AFF159C6B6}" dt="2026-05-19T10:09:04.913" v="35"/>
          <pc:sldLayoutMkLst>
            <pc:docMk/>
            <pc:sldMasterMk cId="0" sldId="2147483670"/>
            <pc:sldLayoutMk cId="1237196191" sldId="2147484014"/>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690"/>
        </pc:sldMasterMkLst>
        <pc:sldLayoutChg chg="del">
          <pc:chgData name="Bruijn, E.C. de (Elisa)" userId="63b9d437-3454-4de9-88e6-0b13d9790667" providerId="ADAL" clId="{FA3E5878-0284-5809-8EA9-84AFF159C6B6}" dt="2026-05-19T10:09:04.913" v="35"/>
          <pc:sldLayoutMkLst>
            <pc:docMk/>
            <pc:sldMasterMk cId="0" sldId="2147483690"/>
            <pc:sldLayoutMk cId="2750895108" sldId="2147484005"/>
          </pc:sldLayoutMkLst>
        </pc:sldLayoutChg>
        <pc:sldLayoutChg chg="del">
          <pc:chgData name="Bruijn, E.C. de (Elisa)" userId="63b9d437-3454-4de9-88e6-0b13d9790667" providerId="ADAL" clId="{FA3E5878-0284-5809-8EA9-84AFF159C6B6}" dt="2026-05-19T10:09:04.913" v="35"/>
          <pc:sldLayoutMkLst>
            <pc:docMk/>
            <pc:sldMasterMk cId="0" sldId="2147483690"/>
            <pc:sldLayoutMk cId="3431429492" sldId="2147484028"/>
          </pc:sldLayoutMkLst>
        </pc:sldLayoutChg>
        <pc:sldLayoutChg chg="del">
          <pc:chgData name="Bruijn, E.C. de (Elisa)" userId="63b9d437-3454-4de9-88e6-0b13d9790667" providerId="ADAL" clId="{FA3E5878-0284-5809-8EA9-84AFF159C6B6}" dt="2026-05-19T10:09:04.913" v="35"/>
          <pc:sldLayoutMkLst>
            <pc:docMk/>
            <pc:sldMasterMk cId="0" sldId="2147483690"/>
            <pc:sldLayoutMk cId="2488945857" sldId="2147484029"/>
          </pc:sldLayoutMkLst>
        </pc:sldLayoutChg>
        <pc:sldLayoutChg chg="del">
          <pc:chgData name="Bruijn, E.C. de (Elisa)" userId="63b9d437-3454-4de9-88e6-0b13d9790667" providerId="ADAL" clId="{FA3E5878-0284-5809-8EA9-84AFF159C6B6}" dt="2026-05-19T10:09:04.913" v="35"/>
          <pc:sldLayoutMkLst>
            <pc:docMk/>
            <pc:sldMasterMk cId="0" sldId="2147483690"/>
            <pc:sldLayoutMk cId="1128054198" sldId="2147484030"/>
          </pc:sldLayoutMkLst>
        </pc:sldLayoutChg>
        <pc:sldLayoutChg chg="del">
          <pc:chgData name="Bruijn, E.C. de (Elisa)" userId="63b9d437-3454-4de9-88e6-0b13d9790667" providerId="ADAL" clId="{FA3E5878-0284-5809-8EA9-84AFF159C6B6}" dt="2026-05-19T10:09:04.913" v="35"/>
          <pc:sldLayoutMkLst>
            <pc:docMk/>
            <pc:sldMasterMk cId="0" sldId="2147483690"/>
            <pc:sldLayoutMk cId="3331641020" sldId="2147484031"/>
          </pc:sldLayoutMkLst>
        </pc:sldLayoutChg>
        <pc:sldLayoutChg chg="del">
          <pc:chgData name="Bruijn, E.C. de (Elisa)" userId="63b9d437-3454-4de9-88e6-0b13d9790667" providerId="ADAL" clId="{FA3E5878-0284-5809-8EA9-84AFF159C6B6}" dt="2026-05-19T10:09:04.913" v="35"/>
          <pc:sldLayoutMkLst>
            <pc:docMk/>
            <pc:sldMasterMk cId="0" sldId="2147483690"/>
            <pc:sldLayoutMk cId="1703521816" sldId="2147484032"/>
          </pc:sldLayoutMkLst>
        </pc:sldLayoutChg>
        <pc:sldLayoutChg chg="del">
          <pc:chgData name="Bruijn, E.C. de (Elisa)" userId="63b9d437-3454-4de9-88e6-0b13d9790667" providerId="ADAL" clId="{FA3E5878-0284-5809-8EA9-84AFF159C6B6}" dt="2026-05-19T10:09:04.913" v="35"/>
          <pc:sldLayoutMkLst>
            <pc:docMk/>
            <pc:sldMasterMk cId="0" sldId="2147483690"/>
            <pc:sldLayoutMk cId="1190222025" sldId="2147484033"/>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706"/>
        </pc:sldMasterMkLst>
        <pc:sldLayoutChg chg="del">
          <pc:chgData name="Bruijn, E.C. de (Elisa)" userId="63b9d437-3454-4de9-88e6-0b13d9790667" providerId="ADAL" clId="{FA3E5878-0284-5809-8EA9-84AFF159C6B6}" dt="2026-05-19T10:09:04.913" v="35"/>
          <pc:sldLayoutMkLst>
            <pc:docMk/>
            <pc:sldMasterMk cId="0" sldId="2147483706"/>
            <pc:sldLayoutMk cId="3621971846" sldId="2147484006"/>
          </pc:sldLayoutMkLst>
        </pc:sldLayoutChg>
        <pc:sldLayoutChg chg="del">
          <pc:chgData name="Bruijn, E.C. de (Elisa)" userId="63b9d437-3454-4de9-88e6-0b13d9790667" providerId="ADAL" clId="{FA3E5878-0284-5809-8EA9-84AFF159C6B6}" dt="2026-05-19T10:09:04.913" v="35"/>
          <pc:sldLayoutMkLst>
            <pc:docMk/>
            <pc:sldMasterMk cId="0" sldId="2147483706"/>
            <pc:sldLayoutMk cId="2347211508" sldId="2147484034"/>
          </pc:sldLayoutMkLst>
        </pc:sldLayoutChg>
        <pc:sldLayoutChg chg="del">
          <pc:chgData name="Bruijn, E.C. de (Elisa)" userId="63b9d437-3454-4de9-88e6-0b13d9790667" providerId="ADAL" clId="{FA3E5878-0284-5809-8EA9-84AFF159C6B6}" dt="2026-05-19T10:09:04.913" v="35"/>
          <pc:sldLayoutMkLst>
            <pc:docMk/>
            <pc:sldMasterMk cId="0" sldId="2147483706"/>
            <pc:sldLayoutMk cId="3148395610" sldId="2147484035"/>
          </pc:sldLayoutMkLst>
        </pc:sldLayoutChg>
        <pc:sldLayoutChg chg="del">
          <pc:chgData name="Bruijn, E.C. de (Elisa)" userId="63b9d437-3454-4de9-88e6-0b13d9790667" providerId="ADAL" clId="{FA3E5878-0284-5809-8EA9-84AFF159C6B6}" dt="2026-05-19T10:09:04.913" v="35"/>
          <pc:sldLayoutMkLst>
            <pc:docMk/>
            <pc:sldMasterMk cId="0" sldId="2147483706"/>
            <pc:sldLayoutMk cId="1106505583" sldId="2147484036"/>
          </pc:sldLayoutMkLst>
        </pc:sldLayoutChg>
        <pc:sldLayoutChg chg="del">
          <pc:chgData name="Bruijn, E.C. de (Elisa)" userId="63b9d437-3454-4de9-88e6-0b13d9790667" providerId="ADAL" clId="{FA3E5878-0284-5809-8EA9-84AFF159C6B6}" dt="2026-05-19T10:09:04.913" v="35"/>
          <pc:sldLayoutMkLst>
            <pc:docMk/>
            <pc:sldMasterMk cId="0" sldId="2147483706"/>
            <pc:sldLayoutMk cId="3495706112" sldId="2147484037"/>
          </pc:sldLayoutMkLst>
        </pc:sldLayoutChg>
        <pc:sldLayoutChg chg="del">
          <pc:chgData name="Bruijn, E.C. de (Elisa)" userId="63b9d437-3454-4de9-88e6-0b13d9790667" providerId="ADAL" clId="{FA3E5878-0284-5809-8EA9-84AFF159C6B6}" dt="2026-05-19T10:09:04.913" v="35"/>
          <pc:sldLayoutMkLst>
            <pc:docMk/>
            <pc:sldMasterMk cId="0" sldId="2147483706"/>
            <pc:sldLayoutMk cId="1981479040" sldId="2147484038"/>
          </pc:sldLayoutMkLst>
        </pc:sldLayoutChg>
        <pc:sldLayoutChg chg="del">
          <pc:chgData name="Bruijn, E.C. de (Elisa)" userId="63b9d437-3454-4de9-88e6-0b13d9790667" providerId="ADAL" clId="{FA3E5878-0284-5809-8EA9-84AFF159C6B6}" dt="2026-05-19T10:09:04.913" v="35"/>
          <pc:sldLayoutMkLst>
            <pc:docMk/>
            <pc:sldMasterMk cId="0" sldId="2147483706"/>
            <pc:sldLayoutMk cId="2298163651" sldId="2147484039"/>
          </pc:sldLayoutMkLst>
        </pc:sldLayoutChg>
      </pc:sldMasterChg>
      <pc:sldMasterChg chg="del delSldLayout">
        <pc:chgData name="Bruijn, E.C. de (Elisa)" userId="63b9d437-3454-4de9-88e6-0b13d9790667" providerId="ADAL" clId="{FA3E5878-0284-5809-8EA9-84AFF159C6B6}" dt="2026-05-19T10:09:04.913" v="35"/>
        <pc:sldMasterMkLst>
          <pc:docMk/>
          <pc:sldMasterMk cId="0" sldId="2147483714"/>
        </pc:sldMasterMkLst>
        <pc:sldLayoutChg chg="del">
          <pc:chgData name="Bruijn, E.C. de (Elisa)" userId="63b9d437-3454-4de9-88e6-0b13d9790667" providerId="ADAL" clId="{FA3E5878-0284-5809-8EA9-84AFF159C6B6}" dt="2026-05-19T10:09:04.913" v="35"/>
          <pc:sldLayoutMkLst>
            <pc:docMk/>
            <pc:sldMasterMk cId="0" sldId="2147483714"/>
            <pc:sldLayoutMk cId="53437942" sldId="2147484007"/>
          </pc:sldLayoutMkLst>
        </pc:sldLayoutChg>
        <pc:sldLayoutChg chg="del">
          <pc:chgData name="Bruijn, E.C. de (Elisa)" userId="63b9d437-3454-4de9-88e6-0b13d9790667" providerId="ADAL" clId="{FA3E5878-0284-5809-8EA9-84AFF159C6B6}" dt="2026-05-19T10:09:04.913" v="35"/>
          <pc:sldLayoutMkLst>
            <pc:docMk/>
            <pc:sldMasterMk cId="0" sldId="2147483714"/>
            <pc:sldLayoutMk cId="2597901010" sldId="2147484040"/>
          </pc:sldLayoutMkLst>
        </pc:sldLayoutChg>
        <pc:sldLayoutChg chg="del">
          <pc:chgData name="Bruijn, E.C. de (Elisa)" userId="63b9d437-3454-4de9-88e6-0b13d9790667" providerId="ADAL" clId="{FA3E5878-0284-5809-8EA9-84AFF159C6B6}" dt="2026-05-19T10:09:04.913" v="35"/>
          <pc:sldLayoutMkLst>
            <pc:docMk/>
            <pc:sldMasterMk cId="0" sldId="2147483714"/>
            <pc:sldLayoutMk cId="245282035" sldId="2147484041"/>
          </pc:sldLayoutMkLst>
        </pc:sldLayoutChg>
        <pc:sldLayoutChg chg="del">
          <pc:chgData name="Bruijn, E.C. de (Elisa)" userId="63b9d437-3454-4de9-88e6-0b13d9790667" providerId="ADAL" clId="{FA3E5878-0284-5809-8EA9-84AFF159C6B6}" dt="2026-05-19T10:09:04.913" v="35"/>
          <pc:sldLayoutMkLst>
            <pc:docMk/>
            <pc:sldMasterMk cId="0" sldId="2147483714"/>
            <pc:sldLayoutMk cId="1269761319" sldId="2147484042"/>
          </pc:sldLayoutMkLst>
        </pc:sldLayoutChg>
        <pc:sldLayoutChg chg="del">
          <pc:chgData name="Bruijn, E.C. de (Elisa)" userId="63b9d437-3454-4de9-88e6-0b13d9790667" providerId="ADAL" clId="{FA3E5878-0284-5809-8EA9-84AFF159C6B6}" dt="2026-05-19T10:09:04.913" v="35"/>
          <pc:sldLayoutMkLst>
            <pc:docMk/>
            <pc:sldMasterMk cId="0" sldId="2147483714"/>
            <pc:sldLayoutMk cId="3602870277" sldId="2147484043"/>
          </pc:sldLayoutMkLst>
        </pc:sldLayoutChg>
        <pc:sldLayoutChg chg="del">
          <pc:chgData name="Bruijn, E.C. de (Elisa)" userId="63b9d437-3454-4de9-88e6-0b13d9790667" providerId="ADAL" clId="{FA3E5878-0284-5809-8EA9-84AFF159C6B6}" dt="2026-05-19T10:09:04.913" v="35"/>
          <pc:sldLayoutMkLst>
            <pc:docMk/>
            <pc:sldMasterMk cId="0" sldId="2147483714"/>
            <pc:sldLayoutMk cId="1829903392" sldId="2147484044"/>
          </pc:sldLayoutMkLst>
        </pc:sldLayoutChg>
        <pc:sldLayoutChg chg="del">
          <pc:chgData name="Bruijn, E.C. de (Elisa)" userId="63b9d437-3454-4de9-88e6-0b13d9790667" providerId="ADAL" clId="{FA3E5878-0284-5809-8EA9-84AFF159C6B6}" dt="2026-05-19T10:09:04.913" v="35"/>
          <pc:sldLayoutMkLst>
            <pc:docMk/>
            <pc:sldMasterMk cId="0" sldId="2147483714"/>
            <pc:sldLayoutMk cId="562623244" sldId="214748404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C4D1A5-57D0-4C58-8F82-A27A04AA08EE}" type="datetimeFigureOut">
              <a:rPr lang="nl-NL" smtClean="0"/>
              <a:t>19-05-2026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10C14B-EC35-479A-9765-52A7C2CE3DDC}" type="slidenum">
              <a:rPr lang="nl-NL" smtClean="0"/>
              <a:t>‹nr.›</a:t>
            </a:fld>
            <a:endParaRPr lang="nl-NL"/>
          </a:p>
        </p:txBody>
      </p:sp>
    </p:spTree>
    <p:extLst>
      <p:ext uri="{BB962C8B-B14F-4D97-AF65-F5344CB8AC3E}">
        <p14:creationId xmlns:p14="http://schemas.microsoft.com/office/powerpoint/2010/main" val="545718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willen het vandaag hebben over de stappen die een </a:t>
            </a:r>
            <a:r>
              <a:rPr lang="nl-NL" dirty="0" err="1"/>
              <a:t>patient</a:t>
            </a:r>
            <a:r>
              <a:rPr lang="nl-NL" dirty="0"/>
              <a:t> en eventueel familielid doorloopt voor erfelijkheidsonderzoek.</a:t>
            </a:r>
          </a:p>
          <a:p>
            <a:r>
              <a:rPr lang="nl-NL" dirty="0"/>
              <a:t>Wij werken in het ALS expertise centrum van Utrecht en vertellen jullie vandaag graag over de </a:t>
            </a:r>
            <a:r>
              <a:rPr lang="nl-NL" dirty="0">
                <a:latin typeface="Segoe UI" panose="020B0502040204020203" pitchFamily="34" charset="0"/>
                <a:ea typeface="ＭＳ Ｐゴシック" panose="020B0600070205080204" pitchFamily="34" charset="-128"/>
              </a:rPr>
              <a:t>k</a:t>
            </a:r>
            <a:r>
              <a:rPr lang="nl-NL" altLang="en-US" dirty="0">
                <a:latin typeface="Segoe UI" panose="020B0502040204020203" pitchFamily="34" charset="0"/>
                <a:ea typeface="ＭＳ Ｐゴシック" panose="020B0600070205080204" pitchFamily="34" charset="-128"/>
              </a:rPr>
              <a:t>linisch genetische zorg in het </a:t>
            </a:r>
            <a:br>
              <a:rPr lang="nl-NL" altLang="en-US" dirty="0">
                <a:latin typeface="Segoe UI" panose="020B0502040204020203" pitchFamily="34" charset="0"/>
                <a:ea typeface="ＭＳ Ｐゴシック" panose="020B0600070205080204" pitchFamily="34" charset="-128"/>
              </a:rPr>
            </a:br>
            <a:r>
              <a:rPr lang="nl-NL" altLang="en-US" dirty="0">
                <a:latin typeface="Segoe UI" panose="020B0502040204020203" pitchFamily="34" charset="0"/>
                <a:ea typeface="ＭＳ Ｐゴシック" panose="020B0600070205080204" pitchFamily="34" charset="-128"/>
              </a:rPr>
              <a:t>ALS expertise centrum</a:t>
            </a:r>
            <a:endParaRPr lang="nl-NL" dirty="0"/>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1</a:t>
            </a:fld>
            <a:endParaRPr lang="nl-NL"/>
          </a:p>
        </p:txBody>
      </p:sp>
    </p:spTree>
    <p:extLst>
      <p:ext uri="{BB962C8B-B14F-4D97-AF65-F5344CB8AC3E}">
        <p14:creationId xmlns:p14="http://schemas.microsoft.com/office/powerpoint/2010/main" val="3461451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Nederland is er een </a:t>
            </a:r>
            <a:r>
              <a:rPr lang="nl-NL" sz="1200" b="0" i="0" kern="1200" dirty="0">
                <a:solidFill>
                  <a:schemeClr val="tx1"/>
                </a:solidFill>
                <a:effectLst/>
                <a:latin typeface="+mn-lt"/>
                <a:ea typeface="+mn-ea"/>
                <a:cs typeface="+mn-cs"/>
              </a:rPr>
              <a:t>mooie samenwerking tussen de ALS </a:t>
            </a:r>
            <a:r>
              <a:rPr lang="nl-NL" sz="1200" b="0" i="0" kern="1200" dirty="0" err="1">
                <a:solidFill>
                  <a:schemeClr val="tx1"/>
                </a:solidFill>
                <a:effectLst/>
                <a:latin typeface="+mn-lt"/>
                <a:ea typeface="+mn-ea"/>
                <a:cs typeface="+mn-cs"/>
              </a:rPr>
              <a:t>patientenvereniging</a:t>
            </a:r>
            <a:r>
              <a:rPr lang="nl-NL" sz="1200" b="0" i="0" kern="1200" dirty="0">
                <a:solidFill>
                  <a:schemeClr val="tx1"/>
                </a:solidFill>
                <a:effectLst/>
                <a:latin typeface="+mn-lt"/>
                <a:ea typeface="+mn-ea"/>
                <a:cs typeface="+mn-cs"/>
              </a:rPr>
              <a:t> voor belangenbehartiging, de stichting ALS Nederland voor met name fondsenwerving en het ALS centrum Nederland. </a:t>
            </a:r>
          </a:p>
          <a:p>
            <a:r>
              <a:rPr lang="nl-NL" sz="1200" b="0" i="0" kern="1200" dirty="0">
                <a:solidFill>
                  <a:schemeClr val="tx1"/>
                </a:solidFill>
                <a:effectLst/>
                <a:latin typeface="+mn-lt"/>
                <a:ea typeface="+mn-ea"/>
                <a:cs typeface="+mn-cs"/>
              </a:rPr>
              <a:t>Het ALS centrum Nederland is het klinisch expertisecentrum en deze wordt </a:t>
            </a:r>
            <a:r>
              <a:rPr lang="nl-NL" sz="1200" b="0" i="0" kern="1200" dirty="0" err="1">
                <a:solidFill>
                  <a:schemeClr val="tx1"/>
                </a:solidFill>
                <a:effectLst/>
                <a:latin typeface="+mn-lt"/>
                <a:ea typeface="+mn-ea"/>
                <a:cs typeface="+mn-cs"/>
              </a:rPr>
              <a:t>gecoordineerd</a:t>
            </a:r>
            <a:r>
              <a:rPr lang="nl-NL" sz="1200" b="0" i="0" kern="1200" dirty="0">
                <a:solidFill>
                  <a:schemeClr val="tx1"/>
                </a:solidFill>
                <a:effectLst/>
                <a:latin typeface="+mn-lt"/>
                <a:ea typeface="+mn-ea"/>
                <a:cs typeface="+mn-cs"/>
              </a:rPr>
              <a:t> vanuit het UMC Utrecht</a:t>
            </a:r>
            <a:r>
              <a:rPr lang="nl-NL" dirty="0"/>
              <a:t>. Hierbij zijn verschillende zorgverleners betrokken, van neurologen tot revalidatieartsen en klinisch genetici. </a:t>
            </a:r>
          </a:p>
          <a:p>
            <a:r>
              <a:rPr lang="nl-NL" dirty="0"/>
              <a:t>Vandaag wil ik het hebben over de klinische genetische zorg in het ALS expertisecentrum</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2</a:t>
            </a:fld>
            <a:endParaRPr lang="nl-NL"/>
          </a:p>
        </p:txBody>
      </p:sp>
    </p:spTree>
    <p:extLst>
      <p:ext uri="{BB962C8B-B14F-4D97-AF65-F5344CB8AC3E}">
        <p14:creationId xmlns:p14="http://schemas.microsoft.com/office/powerpoint/2010/main" val="2739288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komt grotendeels sporadisch in een familie voor. In dat geval wordt bij ongeveer 10% een genetische aanleg gevonden. De meest voorkomende oorzaak is een C9ORF72 </a:t>
            </a:r>
            <a:r>
              <a:rPr lang="nl-NL" dirty="0" err="1"/>
              <a:t>repeat</a:t>
            </a:r>
            <a:r>
              <a:rPr lang="nl-NL" dirty="0"/>
              <a:t>. </a:t>
            </a:r>
          </a:p>
          <a:p>
            <a:r>
              <a:rPr lang="nl-NL" dirty="0"/>
              <a:t>Als ALS in een familie meerdere malen voorkomt, dan is de kans om een genetische oorzaak te vinden vele malen groter, namelijk bij meer dan de helft van de families. Een groot deel van de erfelijkheid is dus nog onbekend.</a:t>
            </a:r>
          </a:p>
          <a:p>
            <a:endParaRPr lang="nl-NL" dirty="0"/>
          </a:p>
          <a:p>
            <a:r>
              <a:rPr lang="nl-NL" dirty="0"/>
              <a:t>De meeste genen erven autosomaal dominant over.</a:t>
            </a:r>
          </a:p>
          <a:p>
            <a:endParaRPr lang="nl-NL" dirty="0"/>
          </a:p>
          <a:p>
            <a:r>
              <a:rPr lang="nl-NL" dirty="0"/>
              <a:t>Bij elke persoon met ALS, en sinds kort ook PMSA en PLS, wordt genetisch onderzoek aangeboden. </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3</a:t>
            </a:fld>
            <a:endParaRPr lang="nl-NL"/>
          </a:p>
        </p:txBody>
      </p:sp>
    </p:spTree>
    <p:extLst>
      <p:ext uri="{BB962C8B-B14F-4D97-AF65-F5344CB8AC3E}">
        <p14:creationId xmlns:p14="http://schemas.microsoft.com/office/powerpoint/2010/main" val="3550292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En dan nu over de klinisch genetische zorg in het ALS expertise centrum. Ik heb de route die een </a:t>
            </a:r>
            <a:r>
              <a:rPr lang="nl-NL" dirty="0" err="1"/>
              <a:t>patient</a:t>
            </a:r>
            <a:r>
              <a:rPr lang="nl-NL" dirty="0"/>
              <a:t> bewandelt uitgetekend en zal die met jullie doorlopen.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starten links bovenaan. Als bij een </a:t>
            </a:r>
            <a:r>
              <a:rPr lang="nl-NL" dirty="0" err="1"/>
              <a:t>patient</a:t>
            </a:r>
            <a:r>
              <a:rPr lang="nl-NL" dirty="0"/>
              <a:t> verdenking is op ALS, wordt diegene gezien op de ALS-poli van het NMZ spreekuur, met het streven binnen 2 weken na de verwijzing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 </a:t>
            </a:r>
          </a:p>
          <a:p>
            <a:endParaRPr lang="nl-NL" dirty="0"/>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4</a:t>
            </a:fld>
            <a:endParaRPr lang="nl-NL"/>
          </a:p>
        </p:txBody>
      </p:sp>
    </p:spTree>
    <p:extLst>
      <p:ext uri="{BB962C8B-B14F-4D97-AF65-F5344CB8AC3E}">
        <p14:creationId xmlns:p14="http://schemas.microsoft.com/office/powerpoint/2010/main" val="2521255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doel van deze ALS-poli is om een zo snel mogelijke diagnose te stellen. Er wordt zelfs gestreefd naar een diagnose in 1 dag</a:t>
            </a:r>
          </a:p>
          <a:p>
            <a:endParaRPr lang="nl-NL" dirty="0"/>
          </a:p>
          <a:p>
            <a:r>
              <a:rPr lang="nl-NL" dirty="0"/>
              <a:t>Bij ongeveer 400 tot 500 </a:t>
            </a:r>
            <a:r>
              <a:rPr lang="nl-NL" dirty="0" err="1"/>
              <a:t>patienten</a:t>
            </a:r>
            <a:r>
              <a:rPr lang="nl-NL" dirty="0"/>
              <a:t> wordt jaarlijks in Nederland de diagnose ALS gesteld. Hiervan wordt 80% in het UMC Utrecht gezien. </a:t>
            </a:r>
          </a:p>
          <a:p>
            <a:r>
              <a:rPr lang="nl-NL" dirty="0"/>
              <a:t>Er zijn wekelijks 2 ALS spreekuurdagen waarop enkele </a:t>
            </a:r>
            <a:r>
              <a:rPr lang="nl-NL" dirty="0" err="1"/>
              <a:t>patienten</a:t>
            </a:r>
            <a:r>
              <a:rPr lang="nl-NL" dirty="0"/>
              <a:t> </a:t>
            </a:r>
            <a:r>
              <a:rPr lang="nl-NL" dirty="0" err="1"/>
              <a:t>gedurdende</a:t>
            </a:r>
            <a:r>
              <a:rPr lang="nl-NL" dirty="0"/>
              <a:t> de hele dag worden beoordeeld.</a:t>
            </a:r>
          </a:p>
          <a:p>
            <a:endParaRPr lang="nl-NL" dirty="0"/>
          </a:p>
          <a:p>
            <a:r>
              <a:rPr lang="nl-NL" sz="1200" u="none" strike="noStrike" kern="1200" dirty="0">
                <a:solidFill>
                  <a:schemeClr val="tx1"/>
                </a:solidFill>
                <a:effectLst/>
                <a:latin typeface="+mn-lt"/>
                <a:ea typeface="+mn-ea"/>
                <a:cs typeface="+mn-cs"/>
              </a:rPr>
              <a:t>Ik noemde eerder al dat er geen klinische criteria zijn voor ALS en dat deze aandoening met uitsluiting van andere ziektebeelden wordt gesteld. </a:t>
            </a:r>
          </a:p>
          <a:p>
            <a:r>
              <a:rPr lang="nl-NL" sz="1200" u="none" strike="noStrike" kern="1200" dirty="0">
                <a:solidFill>
                  <a:schemeClr val="tx1"/>
                </a:solidFill>
                <a:effectLst/>
                <a:latin typeface="+mn-lt"/>
                <a:ea typeface="+mn-ea"/>
                <a:cs typeface="+mn-cs"/>
              </a:rPr>
              <a:t>Met anamnese, neurologisch onderzoek, EMG en longfunctie onderzoek wordt nagegaan hoe goed het klinisch beeld past. Met neuropsychologisch onderzoek wordt gekeken of  er cognitieve problemen zijn. Onder andere met bloedonderzoek wordt gezocht naar alternatieve oorzaken van de symptomen zoals infecties, intoxicaties, auto-immuunaandoeningen. Een MRI wordt deze dag niet gemaakt, maar de beelden worden wel </a:t>
            </a:r>
            <a:r>
              <a:rPr lang="nl-NL" sz="1200" u="none" strike="noStrike" kern="1200" dirty="0" err="1">
                <a:solidFill>
                  <a:schemeClr val="tx1"/>
                </a:solidFill>
                <a:effectLst/>
                <a:latin typeface="+mn-lt"/>
                <a:ea typeface="+mn-ea"/>
                <a:cs typeface="+mn-cs"/>
              </a:rPr>
              <a:t>herbeoordeeld</a:t>
            </a:r>
            <a:r>
              <a:rPr lang="nl-NL" sz="1200" u="none" strike="noStrike" kern="1200" dirty="0">
                <a:solidFill>
                  <a:schemeClr val="tx1"/>
                </a:solidFill>
                <a:effectLst/>
                <a:latin typeface="+mn-lt"/>
                <a:ea typeface="+mn-ea"/>
                <a:cs typeface="+mn-cs"/>
              </a:rPr>
              <a:t>.</a:t>
            </a:r>
          </a:p>
          <a:p>
            <a:endParaRPr lang="nl-NL" sz="1200" u="none" strike="noStrike" kern="1200" dirty="0">
              <a:solidFill>
                <a:schemeClr val="tx1"/>
              </a:solidFill>
              <a:effectLst/>
              <a:latin typeface="+mn-lt"/>
              <a:ea typeface="+mn-ea"/>
              <a:cs typeface="+mn-cs"/>
            </a:endParaRPr>
          </a:p>
          <a:p>
            <a:endParaRPr lang="nl-NL" sz="1200" u="none" strike="noStrike" kern="1200" dirty="0">
              <a:solidFill>
                <a:schemeClr val="tx1"/>
              </a:solidFill>
              <a:effectLst/>
              <a:latin typeface="+mn-lt"/>
              <a:ea typeface="+mn-ea"/>
              <a:cs typeface="+mn-cs"/>
            </a:endParaRPr>
          </a:p>
          <a:p>
            <a:r>
              <a:rPr lang="nl-NL" sz="1200" u="none" strike="noStrike" kern="1200" dirty="0">
                <a:solidFill>
                  <a:schemeClr val="tx1"/>
                </a:solidFill>
                <a:effectLst/>
                <a:latin typeface="+mn-lt"/>
                <a:ea typeface="+mn-ea"/>
                <a:cs typeface="+mn-cs"/>
              </a:rPr>
              <a:t>----------------------------------------</a:t>
            </a:r>
          </a:p>
          <a:p>
            <a:r>
              <a:rPr lang="nl-NL" sz="1200" u="none" strike="noStrike" kern="1200" dirty="0">
                <a:solidFill>
                  <a:schemeClr val="tx1"/>
                </a:solidFill>
                <a:effectLst/>
                <a:latin typeface="+mn-lt"/>
                <a:ea typeface="+mn-ea"/>
                <a:cs typeface="+mn-cs"/>
              </a:rPr>
              <a:t>Er wordt bloed afgenomen om andere ziekten te kunnen uitsluiten. Bloedtesten kunnen infecties van de hersenen en/of het ruggenmerg, hart- en vaatziekten, bloedingen, aangetaste bloedvaten, giftige stoffen die het zenuwstelsel aantasten en antilichamen die wijzen op een auto-immuunziekte detecteren. Door te testen op de aanwezigheid van chemische en metabole stoffen in het bloed kan worden ingeschat of iemand lijdt aan een bepaalde eiwitaandoening, een bepaalde vorm van spierdystrofie of een andere spieraandoening.</a:t>
            </a:r>
          </a:p>
          <a:p>
            <a:r>
              <a:rPr lang="nl-NL" sz="1200" b="1" u="none" strike="noStrike" kern="1200" dirty="0">
                <a:solidFill>
                  <a:schemeClr val="tx1"/>
                </a:solidFill>
                <a:effectLst/>
                <a:latin typeface="+mn-lt"/>
                <a:ea typeface="+mn-ea"/>
                <a:cs typeface="+mn-cs"/>
              </a:rPr>
              <a:t>Neuropsychologische screening</a:t>
            </a:r>
          </a:p>
          <a:p>
            <a:r>
              <a:rPr lang="nl-NL" sz="1200" u="none" strike="noStrike" kern="1200" dirty="0">
                <a:solidFill>
                  <a:schemeClr val="tx1"/>
                </a:solidFill>
                <a:effectLst/>
                <a:latin typeface="+mn-lt"/>
                <a:ea typeface="+mn-ea"/>
                <a:cs typeface="+mn-cs"/>
              </a:rPr>
              <a:t>Bij een deel van de mensen met ALS, PSMA en PLS komen veranderingen in denken en gedrag voor. Daarom wordt er ook een kort neuropsychologische screening afgenomen. Hierbij wordt er gekeken naar veranderingen in denken, stemming en gedrag. Het onderzoek bestaat uit een aantal testjes.</a:t>
            </a:r>
          </a:p>
          <a:p>
            <a:endParaRPr lang="nl-NL" dirty="0"/>
          </a:p>
          <a:p>
            <a:endParaRPr lang="nl-NL" dirty="0"/>
          </a:p>
          <a:p>
            <a:r>
              <a:rPr lang="nl-NL" dirty="0"/>
              <a:t>In Amsterdam UMC is ook een ALS centrum.</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5</a:t>
            </a:fld>
            <a:endParaRPr lang="nl-NL"/>
          </a:p>
        </p:txBody>
      </p:sp>
    </p:spTree>
    <p:extLst>
      <p:ext uri="{BB962C8B-B14F-4D97-AF65-F5344CB8AC3E}">
        <p14:creationId xmlns:p14="http://schemas.microsoft.com/office/powerpoint/2010/main" val="28100470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ACB2-BB57-AB78-A817-3DF113127D1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F279D58-8284-ADCB-254E-7CF8C45288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335963-C33B-5128-E64C-3F3D949574E4}"/>
              </a:ext>
            </a:extLst>
          </p:cNvPr>
          <p:cNvSpPr>
            <a:spLocks noGrp="1"/>
          </p:cNvSpPr>
          <p:nvPr>
            <p:ph type="body" idx="1"/>
          </p:nvPr>
        </p:nvSpPr>
        <p:spPr/>
        <p:txBody>
          <a:bodyPr/>
          <a:lstStyle/>
          <a:p>
            <a:r>
              <a:rPr lang="nl-NL" dirty="0"/>
              <a:t>Als de diagnose ALS, PMSA of PLS gesteld is, dan wordt de </a:t>
            </a:r>
            <a:r>
              <a:rPr lang="nl-NL" dirty="0" err="1"/>
              <a:t>patient</a:t>
            </a:r>
            <a:r>
              <a:rPr lang="nl-NL" dirty="0"/>
              <a:t> verwezen naar een van de multidisciplinaire behandelteams in Nederland. De zorg wordt dan </a:t>
            </a:r>
            <a:r>
              <a:rPr lang="nl-NL" dirty="0" err="1"/>
              <a:t>gecoordineerd</a:t>
            </a:r>
            <a:r>
              <a:rPr lang="nl-NL" dirty="0"/>
              <a:t> door een ALS gespecialiseerde revalidatie arts en gepaste zorg wordt voor de </a:t>
            </a:r>
            <a:r>
              <a:rPr lang="nl-NL" dirty="0" err="1"/>
              <a:t>patient</a:t>
            </a:r>
            <a:r>
              <a:rPr lang="nl-NL" dirty="0"/>
              <a:t> geregeld.</a:t>
            </a:r>
          </a:p>
          <a:p>
            <a:endParaRPr lang="nl-NL" dirty="0"/>
          </a:p>
        </p:txBody>
      </p:sp>
      <p:sp>
        <p:nvSpPr>
          <p:cNvPr id="4" name="Tijdelijke aanduiding voor dianummer 3">
            <a:extLst>
              <a:ext uri="{FF2B5EF4-FFF2-40B4-BE49-F238E27FC236}">
                <a16:creationId xmlns:a16="http://schemas.microsoft.com/office/drawing/2014/main" id="{37241FBB-CCCD-21CF-66D5-26CD8C629EED}"/>
              </a:ext>
            </a:extLst>
          </p:cNvPr>
          <p:cNvSpPr>
            <a:spLocks noGrp="1"/>
          </p:cNvSpPr>
          <p:nvPr>
            <p:ph type="sldNum" sz="quarter" idx="5"/>
          </p:nvPr>
        </p:nvSpPr>
        <p:spPr/>
        <p:txBody>
          <a:bodyPr/>
          <a:lstStyle/>
          <a:p>
            <a:fld id="{AE10C14B-EC35-479A-9765-52A7C2CE3DDC}" type="slidenum">
              <a:rPr lang="nl-NL" smtClean="0"/>
              <a:t>6</a:t>
            </a:fld>
            <a:endParaRPr lang="nl-NL"/>
          </a:p>
        </p:txBody>
      </p:sp>
    </p:spTree>
    <p:extLst>
      <p:ext uri="{BB962C8B-B14F-4D97-AF65-F5344CB8AC3E}">
        <p14:creationId xmlns:p14="http://schemas.microsoft.com/office/powerpoint/2010/main" val="2837736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Als de diagnose is gesteld wordt ook genetisch onderzoek ingezet door de neurologen.</a:t>
            </a:r>
          </a:p>
          <a:p>
            <a:endParaRPr lang="nl-NL" dirty="0"/>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7</a:t>
            </a:fld>
            <a:endParaRPr lang="nl-NL"/>
          </a:p>
        </p:txBody>
      </p:sp>
    </p:spTree>
    <p:extLst>
      <p:ext uri="{BB962C8B-B14F-4D97-AF65-F5344CB8AC3E}">
        <p14:creationId xmlns:p14="http://schemas.microsoft.com/office/powerpoint/2010/main" val="2867019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a:t>
            </a:r>
            <a:r>
              <a:rPr lang="nl-NL" dirty="0" err="1"/>
              <a:t>genpanel</a:t>
            </a:r>
            <a:r>
              <a:rPr lang="nl-NL" dirty="0"/>
              <a:t> wordt geanalyseerd door onze laboratorium specialist Wouter Koole.</a:t>
            </a:r>
          </a:p>
          <a:p>
            <a:r>
              <a:rPr lang="nl-NL" dirty="0"/>
              <a:t>Er is hierbij laagdrempelig overleg. Bijvoorbeeld over de waarschijnlijkheid van VUSSEN en wel het of niet rapporteren hiervan. </a:t>
            </a:r>
          </a:p>
          <a:p>
            <a:r>
              <a:rPr lang="nl-NL" dirty="0"/>
              <a:t>We kijken dan naar de genotype fenotype correlatie en of het gen bij het ziektebeeld past, naar de mogelijkheid tot segregatie en penetrantie.</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8</a:t>
            </a:fld>
            <a:endParaRPr lang="nl-NL"/>
          </a:p>
        </p:txBody>
      </p:sp>
    </p:spTree>
    <p:extLst>
      <p:ext uri="{BB962C8B-B14F-4D97-AF65-F5344CB8AC3E}">
        <p14:creationId xmlns:p14="http://schemas.microsoft.com/office/powerpoint/2010/main" val="390722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een positieve uitslag (dus bij het vinden van een klasse 3,4 of 5 variant) of bij een negatieve uitslag maar wel positieve familieanamnese, wordt de </a:t>
            </a:r>
            <a:r>
              <a:rPr lang="nl-NL" dirty="0" err="1"/>
              <a:t>patient</a:t>
            </a:r>
            <a:r>
              <a:rPr lang="nl-NL" dirty="0"/>
              <a:t> verwezen naar het combi spreekuur van de klinische genetica en neurologie.</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9</a:t>
            </a:fld>
            <a:endParaRPr lang="nl-NL"/>
          </a:p>
        </p:txBody>
      </p:sp>
    </p:spTree>
    <p:extLst>
      <p:ext uri="{BB962C8B-B14F-4D97-AF65-F5344CB8AC3E}">
        <p14:creationId xmlns:p14="http://schemas.microsoft.com/office/powerpoint/2010/main" val="587186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 bespreken we het ziektebeeld en de eventuele kans op FTD afhankelijk van de erfelijke aanleg die gevonden is</a:t>
            </a:r>
          </a:p>
          <a:p>
            <a:r>
              <a:rPr lang="nl-NL" dirty="0"/>
              <a:t>We bespreken de eventuele trials die lopen en mogelijkheden rondom gentherapie, ook afhankelijk van de erfelijke aanleg die gevonden is.</a:t>
            </a:r>
          </a:p>
          <a:p>
            <a:endParaRPr lang="nl-NL" dirty="0"/>
          </a:p>
          <a:p>
            <a:r>
              <a:rPr lang="nl-NL" dirty="0"/>
              <a:t>En natuurlijk de erfelijkheid en het informeren van familieleden. We maken een stamboom, een familiebrief ter ondersteuning en betrekken zo nodig medisch maatschappelijk werk. Enkele weken later hebben ze een vervolgafspraak met mij voor eventueel nagekomen vragen en om te bespreken of het is gelukt de familie te informeren.</a:t>
            </a:r>
          </a:p>
          <a:p>
            <a:endParaRPr lang="nl-NL" dirty="0"/>
          </a:p>
          <a:p>
            <a:r>
              <a:rPr lang="nl-NL" dirty="0"/>
              <a:t>En soms lukt dat niet, dan sturen wij als dat nodig is een directe familiebrief. Ter illustratie dat dit zinvol is, heb ik een casus van mijn collega.</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10</a:t>
            </a:fld>
            <a:endParaRPr lang="nl-NL"/>
          </a:p>
        </p:txBody>
      </p:sp>
    </p:spTree>
    <p:extLst>
      <p:ext uri="{BB962C8B-B14F-4D97-AF65-F5344CB8AC3E}">
        <p14:creationId xmlns:p14="http://schemas.microsoft.com/office/powerpoint/2010/main" val="961850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Goed, als we dan de familie bereikt hebben, dan zien we de familieleden individueel op het combi spreekuur met de maatschappelijk werker en klinisch geneticus</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11</a:t>
            </a:fld>
            <a:endParaRPr lang="nl-NL"/>
          </a:p>
        </p:txBody>
      </p:sp>
    </p:spTree>
    <p:extLst>
      <p:ext uri="{BB962C8B-B14F-4D97-AF65-F5344CB8AC3E}">
        <p14:creationId xmlns:p14="http://schemas.microsoft.com/office/powerpoint/2010/main" val="4047702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 counselen we de gezonde at-risk familieleden op het ziektebeeld, erfelijkheid, communicatie en keuzevorming.</a:t>
            </a:r>
          </a:p>
          <a:p>
            <a:r>
              <a:rPr lang="nl-NL" dirty="0"/>
              <a:t>We hebben een adequaat en betrokken team van medisch maatschappelijk werkers die deze keuzevorming verder begeleiden.</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12</a:t>
            </a:fld>
            <a:endParaRPr lang="nl-NL"/>
          </a:p>
        </p:txBody>
      </p:sp>
    </p:spTree>
    <p:extLst>
      <p:ext uri="{BB962C8B-B14F-4D97-AF65-F5344CB8AC3E}">
        <p14:creationId xmlns:p14="http://schemas.microsoft.com/office/powerpoint/2010/main" val="1556361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13</a:t>
            </a:fld>
            <a:endParaRPr lang="nl-NL"/>
          </a:p>
        </p:txBody>
      </p:sp>
    </p:spTree>
    <p:extLst>
      <p:ext uri="{BB962C8B-B14F-4D97-AF65-F5344CB8AC3E}">
        <p14:creationId xmlns:p14="http://schemas.microsoft.com/office/powerpoint/2010/main" val="2255364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Binnenkort start op het neuromusculair spreekuur een poli voor presymptomatische dragers. Dit wordt bewust op een andere dag georganiseerd dan de dag dat de klinische ALS </a:t>
            </a:r>
            <a:r>
              <a:rPr lang="nl-NL" dirty="0" err="1"/>
              <a:t>patienten</a:t>
            </a:r>
            <a:r>
              <a:rPr lang="nl-NL" dirty="0"/>
              <a:t> komen.</a:t>
            </a:r>
          </a:p>
          <a:p>
            <a:r>
              <a:rPr lang="nl-NL" dirty="0"/>
              <a:t>Doel hiervan is opvolging, eventuele deelname aan onderzoeken en updates over het beloop van onderzoeken en gentherapie</a:t>
            </a:r>
          </a:p>
        </p:txBody>
      </p:sp>
      <p:sp>
        <p:nvSpPr>
          <p:cNvPr id="4" name="Tijdelijke aanduiding voor dianummer 3"/>
          <p:cNvSpPr>
            <a:spLocks noGrp="1"/>
          </p:cNvSpPr>
          <p:nvPr>
            <p:ph type="sldNum" sz="quarter" idx="5"/>
          </p:nvPr>
        </p:nvSpPr>
        <p:spPr/>
        <p:txBody>
          <a:bodyPr/>
          <a:lstStyle/>
          <a:p>
            <a:fld id="{AE10C14B-EC35-479A-9765-52A7C2CE3DDC}" type="slidenum">
              <a:rPr lang="nl-NL" smtClean="0"/>
              <a:t>14</a:t>
            </a:fld>
            <a:endParaRPr lang="nl-NL"/>
          </a:p>
        </p:txBody>
      </p:sp>
    </p:spTree>
    <p:extLst>
      <p:ext uri="{BB962C8B-B14F-4D97-AF65-F5344CB8AC3E}">
        <p14:creationId xmlns:p14="http://schemas.microsoft.com/office/powerpoint/2010/main" val="1389924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tel 1"/>
          <p:cNvSpPr>
            <a:spLocks noGrp="1"/>
          </p:cNvSpPr>
          <p:nvPr>
            <p:ph type="ctrTitle"/>
          </p:nvPr>
        </p:nvSpPr>
        <p:spPr>
          <a:xfrm>
            <a:off x="718545" y="1637845"/>
            <a:ext cx="7402748" cy="782344"/>
          </a:xfrm>
          <a:prstGeom prst="rect">
            <a:avLst/>
          </a:prstGeom>
        </p:spPr>
        <p:txBody>
          <a:bodyPr/>
          <a:lstStyle>
            <a:lvl1pPr algn="l" defTabSz="88900">
              <a:defRPr sz="3500" b="1" i="0" cap="none">
                <a:solidFill>
                  <a:schemeClr val="bg1"/>
                </a:solidFill>
                <a:latin typeface="Segoe UI"/>
              </a:defRPr>
            </a:lvl1pPr>
          </a:lstStyle>
          <a:p>
            <a:r>
              <a:rPr lang="nl-BE" dirty="0"/>
              <a:t>Titelstijl van model bewerken</a:t>
            </a:r>
            <a:endParaRPr lang="nl-NL" dirty="0"/>
          </a:p>
        </p:txBody>
      </p:sp>
      <p:sp>
        <p:nvSpPr>
          <p:cNvPr id="8" name="Subtitel 2"/>
          <p:cNvSpPr>
            <a:spLocks noGrp="1"/>
          </p:cNvSpPr>
          <p:nvPr>
            <p:ph type="subTitle" idx="1"/>
          </p:nvPr>
        </p:nvSpPr>
        <p:spPr>
          <a:xfrm>
            <a:off x="718544" y="2420189"/>
            <a:ext cx="7402749" cy="1752600"/>
          </a:xfrm>
          <a:prstGeom prst="rect">
            <a:avLst/>
          </a:prstGeom>
        </p:spPr>
        <p:txBody>
          <a:bodyPr/>
          <a:lstStyle>
            <a:lvl1pPr marL="0" indent="0" algn="l">
              <a:buNone/>
              <a:defRPr sz="2000" b="0" i="0" baseline="0">
                <a:solidFill>
                  <a:schemeClr val="bg1"/>
                </a:solidFill>
                <a:latin typeface="Segoe UI"/>
                <a:cs typeface="Segoe U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a:t>Klik om de titelstijl van het model te bewerken</a:t>
            </a:r>
            <a:endParaRPr lang="nl-NL" dirty="0"/>
          </a:p>
        </p:txBody>
      </p:sp>
      <p:sp>
        <p:nvSpPr>
          <p:cNvPr id="2" name="Tijdelijke aanduiding voor voettekst 4">
            <a:extLst>
              <a:ext uri="{FF2B5EF4-FFF2-40B4-BE49-F238E27FC236}">
                <a16:creationId xmlns:a16="http://schemas.microsoft.com/office/drawing/2014/main" id="{84240D0F-2951-0D06-5E84-4DDE0F296E64}"/>
              </a:ext>
            </a:extLst>
          </p:cNvPr>
          <p:cNvSpPr>
            <a:spLocks noGrp="1"/>
          </p:cNvSpPr>
          <p:nvPr>
            <p:ph type="ftr" sz="quarter" idx="10"/>
          </p:nvPr>
        </p:nvSpPr>
        <p:spPr>
          <a:xfrm>
            <a:off x="723900" y="4681538"/>
            <a:ext cx="2895600" cy="365125"/>
          </a:xfrm>
          <a:prstGeom prst="rect">
            <a:avLst/>
          </a:prstGeom>
        </p:spPr>
        <p:txBody>
          <a:bodyPr/>
          <a:lstStyle>
            <a:lvl1pPr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2594005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tel 1"/>
          <p:cNvSpPr>
            <a:spLocks noGrp="1"/>
          </p:cNvSpPr>
          <p:nvPr>
            <p:ph type="ctrTitle"/>
          </p:nvPr>
        </p:nvSpPr>
        <p:spPr>
          <a:xfrm>
            <a:off x="714666" y="1140080"/>
            <a:ext cx="7402748" cy="667890"/>
          </a:xfrm>
          <a:prstGeom prst="rect">
            <a:avLst/>
          </a:prstGeom>
        </p:spPr>
        <p:txBody>
          <a:bodyPr/>
          <a:lstStyle>
            <a:lvl1pPr algn="l">
              <a:defRPr sz="3000" b="1" i="0" cap="none">
                <a:solidFill>
                  <a:srgbClr val="1961AB"/>
                </a:solidFill>
                <a:latin typeface="Segoe UI"/>
              </a:defRPr>
            </a:lvl1pPr>
          </a:lstStyle>
          <a:p>
            <a:r>
              <a:rPr lang="nl-BE" dirty="0"/>
              <a:t>Titelstijl van model bewerken</a:t>
            </a:r>
            <a:endParaRPr lang="nl-NL" dirty="0"/>
          </a:p>
        </p:txBody>
      </p:sp>
      <p:sp>
        <p:nvSpPr>
          <p:cNvPr id="8" name="Subtitel 2"/>
          <p:cNvSpPr>
            <a:spLocks noGrp="1"/>
          </p:cNvSpPr>
          <p:nvPr>
            <p:ph type="subTitle" idx="1"/>
          </p:nvPr>
        </p:nvSpPr>
        <p:spPr>
          <a:xfrm>
            <a:off x="714665" y="2005879"/>
            <a:ext cx="7402749" cy="2444799"/>
          </a:xfrm>
          <a:prstGeom prst="rect">
            <a:avLst/>
          </a:prstGeom>
        </p:spPr>
        <p:txBody>
          <a:bodyPr/>
          <a:lstStyle>
            <a:lvl1pPr marL="0" indent="0" algn="l">
              <a:buNone/>
              <a:defRPr sz="2000" b="0" i="0" baseline="0">
                <a:solidFill>
                  <a:srgbClr val="B7B1A9"/>
                </a:solidFill>
                <a:latin typeface="Segoe UI"/>
                <a:cs typeface="Segoe U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a:t>Klik om de titelstijl van het model te bewerken</a:t>
            </a:r>
            <a:endParaRPr lang="nl-NL" dirty="0"/>
          </a:p>
        </p:txBody>
      </p:sp>
      <p:sp>
        <p:nvSpPr>
          <p:cNvPr id="2" name="Tijdelijke aanduiding voor voettekst 4">
            <a:extLst>
              <a:ext uri="{FF2B5EF4-FFF2-40B4-BE49-F238E27FC236}">
                <a16:creationId xmlns:a16="http://schemas.microsoft.com/office/drawing/2014/main" id="{6CEC9131-ADAA-8376-9326-06A37EC7A82F}"/>
              </a:ext>
            </a:extLst>
          </p:cNvPr>
          <p:cNvSpPr>
            <a:spLocks noGrp="1"/>
          </p:cNvSpPr>
          <p:nvPr>
            <p:ph type="ftr" sz="quarter" idx="10"/>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277533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6" name="Tijdelijke aanduiding voor inhoud 2"/>
          <p:cNvSpPr>
            <a:spLocks noGrp="1"/>
          </p:cNvSpPr>
          <p:nvPr>
            <p:ph idx="1"/>
          </p:nvPr>
        </p:nvSpPr>
        <p:spPr>
          <a:xfrm>
            <a:off x="719136" y="1291082"/>
            <a:ext cx="7543260" cy="348880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
        <p:nvSpPr>
          <p:cNvPr id="2" name="Tijdelijke aanduiding voor voettekst 4">
            <a:extLst>
              <a:ext uri="{FF2B5EF4-FFF2-40B4-BE49-F238E27FC236}">
                <a16:creationId xmlns:a16="http://schemas.microsoft.com/office/drawing/2014/main" id="{CC77A073-0112-AF2C-809A-6C5B6C1AC4A6}"/>
              </a:ext>
            </a:extLst>
          </p:cNvPr>
          <p:cNvSpPr>
            <a:spLocks noGrp="1"/>
          </p:cNvSpPr>
          <p:nvPr>
            <p:ph type="ftr" sz="quarter" idx="10"/>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3973259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Tijdelijke aanduiding voor inhoud 3"/>
          <p:cNvSpPr>
            <a:spLocks noGrp="1"/>
          </p:cNvSpPr>
          <p:nvPr>
            <p:ph sz="half" idx="13"/>
          </p:nvPr>
        </p:nvSpPr>
        <p:spPr>
          <a:xfrm>
            <a:off x="725819"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4" name="Tijdelijke aanduiding voor inhoud 3"/>
          <p:cNvSpPr>
            <a:spLocks noGrp="1"/>
          </p:cNvSpPr>
          <p:nvPr>
            <p:ph sz="half" idx="14"/>
          </p:nvPr>
        </p:nvSpPr>
        <p:spPr>
          <a:xfrm>
            <a:off x="4619045"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6"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2" name="Tijdelijke aanduiding voor voettekst 4">
            <a:extLst>
              <a:ext uri="{FF2B5EF4-FFF2-40B4-BE49-F238E27FC236}">
                <a16:creationId xmlns:a16="http://schemas.microsoft.com/office/drawing/2014/main" id="{A41C746C-E4B9-F26B-9C70-A3D0FA2E68F4}"/>
              </a:ext>
            </a:extLst>
          </p:cNvPr>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363062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05480"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inhoud 3"/>
          <p:cNvSpPr>
            <a:spLocks noGrp="1"/>
          </p:cNvSpPr>
          <p:nvPr>
            <p:ph sz="half" idx="2"/>
          </p:nvPr>
        </p:nvSpPr>
        <p:spPr>
          <a:xfrm>
            <a:off x="705480"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7" name="Tijdelijke aanduiding voor tekst 2"/>
          <p:cNvSpPr>
            <a:spLocks noGrp="1"/>
          </p:cNvSpPr>
          <p:nvPr>
            <p:ph type="body" idx="13"/>
          </p:nvPr>
        </p:nvSpPr>
        <p:spPr>
          <a:xfrm>
            <a:off x="4585735"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8" name="Tijdelijke aanduiding voor inhoud 3"/>
          <p:cNvSpPr>
            <a:spLocks noGrp="1"/>
          </p:cNvSpPr>
          <p:nvPr>
            <p:ph sz="half" idx="14"/>
          </p:nvPr>
        </p:nvSpPr>
        <p:spPr>
          <a:xfrm>
            <a:off x="4585735"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2" name="Tijdelijke aanduiding voor voettekst 4">
            <a:extLst>
              <a:ext uri="{FF2B5EF4-FFF2-40B4-BE49-F238E27FC236}">
                <a16:creationId xmlns:a16="http://schemas.microsoft.com/office/drawing/2014/main" id="{5AEBCBF2-D0C7-3AE3-8653-354E199646E1}"/>
              </a:ext>
            </a:extLst>
          </p:cNvPr>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372836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6"/>
          </p:nvPr>
        </p:nvSpPr>
        <p:spPr>
          <a:xfrm>
            <a:off x="4631630" y="1303097"/>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8" name="Tijdelijke aanduiding voor afbeelding 3"/>
          <p:cNvSpPr>
            <a:spLocks noGrp="1"/>
          </p:cNvSpPr>
          <p:nvPr>
            <p:ph type="pic" sz="quarter" idx="20"/>
          </p:nvPr>
        </p:nvSpPr>
        <p:spPr>
          <a:xfrm>
            <a:off x="739620" y="1310393"/>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9" name="Tijdelijke aanduiding voor inhoud 3"/>
          <p:cNvSpPr>
            <a:spLocks noGrp="1"/>
          </p:cNvSpPr>
          <p:nvPr>
            <p:ph sz="half" idx="21"/>
          </p:nvPr>
        </p:nvSpPr>
        <p:spPr>
          <a:xfrm>
            <a:off x="4633814" y="2979362"/>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0" name="Tijdelijke aanduiding voor afbeelding 3"/>
          <p:cNvSpPr>
            <a:spLocks noGrp="1"/>
          </p:cNvSpPr>
          <p:nvPr>
            <p:ph type="pic" sz="quarter" idx="22"/>
          </p:nvPr>
        </p:nvSpPr>
        <p:spPr>
          <a:xfrm>
            <a:off x="741804" y="2986658"/>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2" name="Tijdelijke aanduiding voor voettekst 4">
            <a:extLst>
              <a:ext uri="{FF2B5EF4-FFF2-40B4-BE49-F238E27FC236}">
                <a16:creationId xmlns:a16="http://schemas.microsoft.com/office/drawing/2014/main" id="{C9C0B45C-BF79-F0D5-099A-3B4C3A8B3D4F}"/>
              </a:ext>
            </a:extLst>
          </p:cNvPr>
          <p:cNvSpPr>
            <a:spLocks noGrp="1"/>
          </p:cNvSpPr>
          <p:nvPr>
            <p:ph type="ftr" sz="quarter" idx="23"/>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3254653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7"/>
          </p:nvPr>
        </p:nvSpPr>
        <p:spPr>
          <a:xfrm>
            <a:off x="461797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6" name="Tijdelijke aanduiding voor afbeelding 3"/>
          <p:cNvSpPr>
            <a:spLocks noGrp="1"/>
          </p:cNvSpPr>
          <p:nvPr>
            <p:ph type="pic" sz="quarter" idx="19"/>
          </p:nvPr>
        </p:nvSpPr>
        <p:spPr>
          <a:xfrm>
            <a:off x="4619190"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7" name="Tijdelijke aanduiding voor afbeelding 3"/>
          <p:cNvSpPr>
            <a:spLocks noGrp="1"/>
          </p:cNvSpPr>
          <p:nvPr>
            <p:ph type="pic" sz="quarter" idx="20"/>
          </p:nvPr>
        </p:nvSpPr>
        <p:spPr>
          <a:xfrm>
            <a:off x="725964"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8" name="Tijdelijke aanduiding voor inhoud 3"/>
          <p:cNvSpPr>
            <a:spLocks noGrp="1"/>
          </p:cNvSpPr>
          <p:nvPr>
            <p:ph sz="half" idx="21"/>
          </p:nvPr>
        </p:nvSpPr>
        <p:spPr>
          <a:xfrm>
            <a:off x="72596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2" name="Tijdelijke aanduiding voor voettekst 4">
            <a:extLst>
              <a:ext uri="{FF2B5EF4-FFF2-40B4-BE49-F238E27FC236}">
                <a16:creationId xmlns:a16="http://schemas.microsoft.com/office/drawing/2014/main" id="{0394220B-F2AB-897D-FEA7-122DA314E92E}"/>
              </a:ext>
            </a:extLst>
          </p:cNvPr>
          <p:cNvSpPr>
            <a:spLocks noGrp="1"/>
          </p:cNvSpPr>
          <p:nvPr>
            <p:ph type="ftr" sz="quarter" idx="2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1424252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3" name="Tijdelijke aanduiding voor afbeelding 3"/>
          <p:cNvSpPr>
            <a:spLocks noGrp="1"/>
          </p:cNvSpPr>
          <p:nvPr>
            <p:ph type="pic" sz="quarter" idx="10"/>
          </p:nvPr>
        </p:nvSpPr>
        <p:spPr>
          <a:xfrm>
            <a:off x="0" y="0"/>
            <a:ext cx="9144000" cy="5143500"/>
          </a:xfrm>
          <a:prstGeom prst="rect">
            <a:avLst/>
          </a:prstGeom>
        </p:spPr>
        <p:txBody>
          <a:bodyPr vert="horz"/>
          <a:lstStyle>
            <a:lvl1pPr>
              <a:defRPr sz="2400">
                <a:latin typeface="Segoe UI"/>
              </a:defRPr>
            </a:lvl1pPr>
          </a:lstStyle>
          <a:p>
            <a:pPr lvl="0"/>
            <a:endParaRPr lang="nl-NL" noProof="0" dirty="0"/>
          </a:p>
        </p:txBody>
      </p:sp>
    </p:spTree>
    <p:extLst>
      <p:ext uri="{BB962C8B-B14F-4D97-AF65-F5344CB8AC3E}">
        <p14:creationId xmlns:p14="http://schemas.microsoft.com/office/powerpoint/2010/main" val="2908255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34517" y="2874761"/>
            <a:ext cx="5765260" cy="606255"/>
          </a:xfrm>
          <a:prstGeom prst="rect">
            <a:avLst/>
          </a:prstGeom>
        </p:spPr>
        <p:txBody>
          <a:bodyPr/>
          <a:lstStyle>
            <a:lvl1pPr algn="l">
              <a:defRPr sz="2400">
                <a:solidFill>
                  <a:srgbClr val="1961AB"/>
                </a:solidFill>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34517" y="3481016"/>
            <a:ext cx="5765260" cy="421531"/>
          </a:xfrm>
          <a:prstGeom prst="rect">
            <a:avLst/>
          </a:prstGeom>
        </p:spPr>
        <p:txBody>
          <a:bodyPr anchor="b"/>
          <a:lstStyle>
            <a:lvl1pPr marL="0" indent="0" algn="l">
              <a:buNone/>
              <a:defRPr sz="20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afbeelding 3"/>
          <p:cNvSpPr>
            <a:spLocks noGrp="1"/>
          </p:cNvSpPr>
          <p:nvPr>
            <p:ph type="pic" sz="quarter" idx="11"/>
          </p:nvPr>
        </p:nvSpPr>
        <p:spPr>
          <a:xfrm>
            <a:off x="0" y="0"/>
            <a:ext cx="9144000" cy="2690394"/>
          </a:xfrm>
          <a:prstGeom prst="rect">
            <a:avLst/>
          </a:prstGeom>
        </p:spPr>
        <p:txBody>
          <a:bodyPr vert="horz"/>
          <a:lstStyle>
            <a:lvl1pPr>
              <a:defRPr sz="2400">
                <a:latin typeface="Segoe UI"/>
              </a:defRPr>
            </a:lvl1pPr>
          </a:lstStyle>
          <a:p>
            <a:pPr lvl="0"/>
            <a:endParaRPr lang="nl-NL" noProof="0" dirty="0"/>
          </a:p>
        </p:txBody>
      </p:sp>
      <p:sp>
        <p:nvSpPr>
          <p:cNvPr id="2" name="Tijdelijke aanduiding voor voettekst 4">
            <a:extLst>
              <a:ext uri="{FF2B5EF4-FFF2-40B4-BE49-F238E27FC236}">
                <a16:creationId xmlns:a16="http://schemas.microsoft.com/office/drawing/2014/main" id="{76B5FFD0-BB47-EFED-7770-03DAEED12EE0}"/>
              </a:ext>
            </a:extLst>
          </p:cNvPr>
          <p:cNvSpPr>
            <a:spLocks noGrp="1"/>
          </p:cNvSpPr>
          <p:nvPr>
            <p:ph type="ftr" sz="quarter" idx="1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473447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5"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6" name="Tijdelijke aanduiding voor inhoud 2"/>
          <p:cNvSpPr>
            <a:spLocks noGrp="1"/>
          </p:cNvSpPr>
          <p:nvPr>
            <p:ph idx="1"/>
          </p:nvPr>
        </p:nvSpPr>
        <p:spPr>
          <a:xfrm>
            <a:off x="719136" y="1291082"/>
            <a:ext cx="7543260" cy="348880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
        <p:nvSpPr>
          <p:cNvPr id="2" name="Tijdelijke aanduiding voor voettekst 4">
            <a:extLst>
              <a:ext uri="{FF2B5EF4-FFF2-40B4-BE49-F238E27FC236}">
                <a16:creationId xmlns:a16="http://schemas.microsoft.com/office/drawing/2014/main" id="{E7515F01-C54E-2D8A-056D-DB2DBE1D2329}"/>
              </a:ext>
            </a:extLst>
          </p:cNvPr>
          <p:cNvSpPr>
            <a:spLocks noGrp="1"/>
          </p:cNvSpPr>
          <p:nvPr>
            <p:ph type="ftr" sz="quarter" idx="10"/>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947992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Aangepaste indeling">
    <p:spTree>
      <p:nvGrpSpPr>
        <p:cNvPr id="1" name=""/>
        <p:cNvGrpSpPr/>
        <p:nvPr/>
      </p:nvGrpSpPr>
      <p:grpSpPr>
        <a:xfrm>
          <a:off x="0" y="0"/>
          <a:ext cx="0" cy="0"/>
          <a:chOff x="0" y="0"/>
          <a:chExt cx="0" cy="0"/>
        </a:xfrm>
      </p:grpSpPr>
      <p:sp>
        <p:nvSpPr>
          <p:cNvPr id="3" name="Tijdelijke aanduiding voor inhoud 3"/>
          <p:cNvSpPr>
            <a:spLocks noGrp="1"/>
          </p:cNvSpPr>
          <p:nvPr>
            <p:ph sz="half" idx="13"/>
          </p:nvPr>
        </p:nvSpPr>
        <p:spPr>
          <a:xfrm>
            <a:off x="725819"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4" name="Tijdelijke aanduiding voor inhoud 3"/>
          <p:cNvSpPr>
            <a:spLocks noGrp="1"/>
          </p:cNvSpPr>
          <p:nvPr>
            <p:ph sz="half" idx="14"/>
          </p:nvPr>
        </p:nvSpPr>
        <p:spPr>
          <a:xfrm>
            <a:off x="4619045"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6"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2" name="Tijdelijke aanduiding voor voettekst 4">
            <a:extLst>
              <a:ext uri="{FF2B5EF4-FFF2-40B4-BE49-F238E27FC236}">
                <a16:creationId xmlns:a16="http://schemas.microsoft.com/office/drawing/2014/main" id="{4819BD36-F766-D6C7-1AC9-848051E975BC}"/>
              </a:ext>
            </a:extLst>
          </p:cNvPr>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1994376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05480"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inhoud 3"/>
          <p:cNvSpPr>
            <a:spLocks noGrp="1"/>
          </p:cNvSpPr>
          <p:nvPr>
            <p:ph sz="half" idx="2"/>
          </p:nvPr>
        </p:nvSpPr>
        <p:spPr>
          <a:xfrm>
            <a:off x="705480"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7" name="Tijdelijke aanduiding voor tekst 2"/>
          <p:cNvSpPr>
            <a:spLocks noGrp="1"/>
          </p:cNvSpPr>
          <p:nvPr>
            <p:ph type="body" idx="13"/>
          </p:nvPr>
        </p:nvSpPr>
        <p:spPr>
          <a:xfrm>
            <a:off x="4585735"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8" name="Tijdelijke aanduiding voor inhoud 3"/>
          <p:cNvSpPr>
            <a:spLocks noGrp="1"/>
          </p:cNvSpPr>
          <p:nvPr>
            <p:ph sz="half" idx="14"/>
          </p:nvPr>
        </p:nvSpPr>
        <p:spPr>
          <a:xfrm>
            <a:off x="4585735"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2" name="Tijdelijke aanduiding voor voettekst 4">
            <a:extLst>
              <a:ext uri="{FF2B5EF4-FFF2-40B4-BE49-F238E27FC236}">
                <a16:creationId xmlns:a16="http://schemas.microsoft.com/office/drawing/2014/main" id="{A08D9C29-D145-2066-EDAE-38FEF6AE831F}"/>
              </a:ext>
            </a:extLst>
          </p:cNvPr>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513328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6"/>
          </p:nvPr>
        </p:nvSpPr>
        <p:spPr>
          <a:xfrm>
            <a:off x="4631630" y="1303097"/>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8" name="Tijdelijke aanduiding voor afbeelding 3"/>
          <p:cNvSpPr>
            <a:spLocks noGrp="1"/>
          </p:cNvSpPr>
          <p:nvPr>
            <p:ph type="pic" sz="quarter" idx="20"/>
          </p:nvPr>
        </p:nvSpPr>
        <p:spPr>
          <a:xfrm>
            <a:off x="739620" y="1310393"/>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9" name="Tijdelijke aanduiding voor inhoud 3"/>
          <p:cNvSpPr>
            <a:spLocks noGrp="1"/>
          </p:cNvSpPr>
          <p:nvPr>
            <p:ph sz="half" idx="21"/>
          </p:nvPr>
        </p:nvSpPr>
        <p:spPr>
          <a:xfrm>
            <a:off x="4633814" y="2979362"/>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0" name="Tijdelijke aanduiding voor afbeelding 3"/>
          <p:cNvSpPr>
            <a:spLocks noGrp="1"/>
          </p:cNvSpPr>
          <p:nvPr>
            <p:ph type="pic" sz="quarter" idx="22"/>
          </p:nvPr>
        </p:nvSpPr>
        <p:spPr>
          <a:xfrm>
            <a:off x="741804" y="2986658"/>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2" name="Tijdelijke aanduiding voor voettekst 4">
            <a:extLst>
              <a:ext uri="{FF2B5EF4-FFF2-40B4-BE49-F238E27FC236}">
                <a16:creationId xmlns:a16="http://schemas.microsoft.com/office/drawing/2014/main" id="{DA48957A-4EB8-F247-C7BA-D917FFE0364B}"/>
              </a:ext>
            </a:extLst>
          </p:cNvPr>
          <p:cNvSpPr>
            <a:spLocks noGrp="1"/>
          </p:cNvSpPr>
          <p:nvPr>
            <p:ph type="ftr" sz="quarter" idx="23"/>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34657361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7"/>
          </p:nvPr>
        </p:nvSpPr>
        <p:spPr>
          <a:xfrm>
            <a:off x="461797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6" name="Tijdelijke aanduiding voor afbeelding 3"/>
          <p:cNvSpPr>
            <a:spLocks noGrp="1"/>
          </p:cNvSpPr>
          <p:nvPr>
            <p:ph type="pic" sz="quarter" idx="19"/>
          </p:nvPr>
        </p:nvSpPr>
        <p:spPr>
          <a:xfrm>
            <a:off x="4619190"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7" name="Tijdelijke aanduiding voor afbeelding 3"/>
          <p:cNvSpPr>
            <a:spLocks noGrp="1"/>
          </p:cNvSpPr>
          <p:nvPr>
            <p:ph type="pic" sz="quarter" idx="20"/>
          </p:nvPr>
        </p:nvSpPr>
        <p:spPr>
          <a:xfrm>
            <a:off x="725964"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8" name="Tijdelijke aanduiding voor inhoud 3"/>
          <p:cNvSpPr>
            <a:spLocks noGrp="1"/>
          </p:cNvSpPr>
          <p:nvPr>
            <p:ph sz="half" idx="21"/>
          </p:nvPr>
        </p:nvSpPr>
        <p:spPr>
          <a:xfrm>
            <a:off x="72596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2" name="Tijdelijke aanduiding voor voettekst 4">
            <a:extLst>
              <a:ext uri="{FF2B5EF4-FFF2-40B4-BE49-F238E27FC236}">
                <a16:creationId xmlns:a16="http://schemas.microsoft.com/office/drawing/2014/main" id="{06202A17-420B-D521-702E-22C046D75655}"/>
              </a:ext>
            </a:extLst>
          </p:cNvPr>
          <p:cNvSpPr>
            <a:spLocks noGrp="1"/>
          </p:cNvSpPr>
          <p:nvPr>
            <p:ph type="ftr" sz="quarter" idx="2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2470804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3" name="Tijdelijke aanduiding voor afbeelding 3"/>
          <p:cNvSpPr>
            <a:spLocks noGrp="1"/>
          </p:cNvSpPr>
          <p:nvPr>
            <p:ph type="pic" sz="quarter" idx="10"/>
          </p:nvPr>
        </p:nvSpPr>
        <p:spPr>
          <a:xfrm>
            <a:off x="0" y="0"/>
            <a:ext cx="9144000" cy="5143500"/>
          </a:xfrm>
          <a:prstGeom prst="rect">
            <a:avLst/>
          </a:prstGeom>
        </p:spPr>
        <p:txBody>
          <a:bodyPr vert="horz"/>
          <a:lstStyle>
            <a:lvl1pPr>
              <a:defRPr sz="2400">
                <a:latin typeface="Segoe UI"/>
              </a:defRPr>
            </a:lvl1pPr>
          </a:lstStyle>
          <a:p>
            <a:pPr lvl="0"/>
            <a:endParaRPr lang="nl-NL" noProof="0" dirty="0"/>
          </a:p>
        </p:txBody>
      </p:sp>
    </p:spTree>
    <p:extLst>
      <p:ext uri="{BB962C8B-B14F-4D97-AF65-F5344CB8AC3E}">
        <p14:creationId xmlns:p14="http://schemas.microsoft.com/office/powerpoint/2010/main" val="1004024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34517" y="2874761"/>
            <a:ext cx="5765260" cy="606255"/>
          </a:xfrm>
          <a:prstGeom prst="rect">
            <a:avLst/>
          </a:prstGeom>
        </p:spPr>
        <p:txBody>
          <a:bodyPr/>
          <a:lstStyle>
            <a:lvl1pPr algn="l">
              <a:defRPr sz="2400">
                <a:solidFill>
                  <a:srgbClr val="1961AB"/>
                </a:solidFill>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34517" y="3481016"/>
            <a:ext cx="5765260" cy="421531"/>
          </a:xfrm>
          <a:prstGeom prst="rect">
            <a:avLst/>
          </a:prstGeom>
        </p:spPr>
        <p:txBody>
          <a:bodyPr anchor="b"/>
          <a:lstStyle>
            <a:lvl1pPr marL="0" indent="0" algn="l">
              <a:buNone/>
              <a:defRPr sz="20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afbeelding 3"/>
          <p:cNvSpPr>
            <a:spLocks noGrp="1"/>
          </p:cNvSpPr>
          <p:nvPr>
            <p:ph type="pic" sz="quarter" idx="11"/>
          </p:nvPr>
        </p:nvSpPr>
        <p:spPr>
          <a:xfrm>
            <a:off x="0" y="0"/>
            <a:ext cx="9144000" cy="2690394"/>
          </a:xfrm>
          <a:prstGeom prst="rect">
            <a:avLst/>
          </a:prstGeom>
        </p:spPr>
        <p:txBody>
          <a:bodyPr vert="horz"/>
          <a:lstStyle>
            <a:lvl1pPr>
              <a:defRPr sz="2400">
                <a:latin typeface="Segoe UI"/>
              </a:defRPr>
            </a:lvl1pPr>
          </a:lstStyle>
          <a:p>
            <a:pPr lvl="0"/>
            <a:endParaRPr lang="nl-NL" noProof="0" dirty="0"/>
          </a:p>
        </p:txBody>
      </p:sp>
      <p:sp>
        <p:nvSpPr>
          <p:cNvPr id="2" name="Tijdelijke aanduiding voor voettekst 4">
            <a:extLst>
              <a:ext uri="{FF2B5EF4-FFF2-40B4-BE49-F238E27FC236}">
                <a16:creationId xmlns:a16="http://schemas.microsoft.com/office/drawing/2014/main" id="{A1A2AFC2-8CC2-AD60-1C40-B6A63FA332EF}"/>
              </a:ext>
            </a:extLst>
          </p:cNvPr>
          <p:cNvSpPr>
            <a:spLocks noGrp="1"/>
          </p:cNvSpPr>
          <p:nvPr>
            <p:ph type="ftr" sz="quarter" idx="1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131751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Afbeelding 3" descr="corporate achtergrond 16-9.png">
            <a:extLst>
              <a:ext uri="{FF2B5EF4-FFF2-40B4-BE49-F238E27FC236}">
                <a16:creationId xmlns:a16="http://schemas.microsoft.com/office/drawing/2014/main" id="{1ADE2EA3-1FD9-E467-3D72-B81DF1AEEA7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567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08" r:id="rId1"/>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Afbeelding 5" descr="onderwijs 2 achtergrond 16-9.png">
            <a:extLst>
              <a:ext uri="{FF2B5EF4-FFF2-40B4-BE49-F238E27FC236}">
                <a16:creationId xmlns:a16="http://schemas.microsoft.com/office/drawing/2014/main" id="{4D81E4B1-1D89-0070-210A-567DD424F32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53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15" r:id="rId1"/>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218" name="Afbeelding 2" descr="corporate 3 achtergrond 16-9.png">
            <a:extLst>
              <a:ext uri="{FF2B5EF4-FFF2-40B4-BE49-F238E27FC236}">
                <a16:creationId xmlns:a16="http://schemas.microsoft.com/office/drawing/2014/main" id="{AB8834E2-FA71-08EF-96E9-AF2A8A7401C3}"/>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9153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03" r:id="rId6"/>
    <p:sldLayoutId id="2147484021" r:id="rId7"/>
    <p:sldLayoutId id="2147484022" r:id="rId8"/>
    <p:sldLayoutId id="2147484023" r:id="rId9"/>
    <p:sldLayoutId id="2147484024" r:id="rId10"/>
    <p:sldLayoutId id="2147484025" r:id="rId11"/>
    <p:sldLayoutId id="2147484026" r:id="rId12"/>
    <p:sldLayoutId id="2147484004" r:id="rId13"/>
    <p:sldLayoutId id="2147484027" r:id="rId14"/>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umcutrecht.buzzsprout.com/2116979/episodes/18354910-dna-een-verhaal-apart-aflevering-3-een-ongunstige-uitslag-na-presymptomatisch-dna-onderzoek-deel-2" TargetMode="External"/><Relationship Id="rId4" Type="http://schemas.openxmlformats.org/officeDocument/2006/relationships/hyperlink" Target="https://umcutrecht.buzzsprout.com/2116979/episodes/18317212-dna-een-verhaal-apart-aflevering-2-het-keuzeproces-voor-presymptomatisch-dna-onderzoek-deel-1"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erfelijkheid.nl/ziektes-en-dan/verzekeringen-en-erfelijke-ziektes" TargetMode="External"/><Relationship Id="rId2" Type="http://schemas.openxmlformats.org/officeDocument/2006/relationships/hyperlink" Target="http://www.erfelijkheid.nl/" TargetMode="External"/><Relationship Id="rId1" Type="http://schemas.openxmlformats.org/officeDocument/2006/relationships/slideLayout" Target="../slideLayouts/slideLayout4.xml"/><Relationship Id="rId5" Type="http://schemas.openxmlformats.org/officeDocument/2006/relationships/hyperlink" Target="https://als-centrum.nl/" TargetMode="External"/><Relationship Id="rId4" Type="http://schemas.openxmlformats.org/officeDocument/2006/relationships/hyperlink" Target="https://www.erasmusmc.nl/nl-nl/patientenzorg/centra/ftd-expertisecentru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1">
            <a:extLst>
              <a:ext uri="{FF2B5EF4-FFF2-40B4-BE49-F238E27FC236}">
                <a16:creationId xmlns:a16="http://schemas.microsoft.com/office/drawing/2014/main" id="{50386039-AFFA-34B7-E999-4A8D0093B2E1}"/>
              </a:ext>
            </a:extLst>
          </p:cNvPr>
          <p:cNvSpPr>
            <a:spLocks noGrp="1"/>
          </p:cNvSpPr>
          <p:nvPr>
            <p:ph type="ctrTitle"/>
          </p:nvPr>
        </p:nvSpPr>
        <p:spPr bwMode="auto">
          <a:xfrm>
            <a:off x="677863" y="1025570"/>
            <a:ext cx="7402512" cy="1173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br>
              <a:rPr lang="nl-NL" altLang="en-US" dirty="0">
                <a:latin typeface="Segoe UI" panose="020B0502040204020203" pitchFamily="34" charset="0"/>
                <a:ea typeface="ＭＳ Ｐゴシック" panose="020B0600070205080204" pitchFamily="34" charset="-128"/>
              </a:rPr>
            </a:br>
            <a:r>
              <a:rPr lang="nl-NL" b="0" i="1" dirty="0"/>
              <a:t>Wat betekent erfelijkheidsonderzoek voor mij en mijn familie en wat als ALS erfelijk is?</a:t>
            </a:r>
            <a:endParaRPr lang="nl-NL" altLang="en-US" dirty="0">
              <a:latin typeface="Segoe UI" panose="020B0502040204020203" pitchFamily="34" charset="0"/>
              <a:ea typeface="ＭＳ Ｐゴシック" panose="020B0600070205080204" pitchFamily="34" charset="-128"/>
            </a:endParaRPr>
          </a:p>
        </p:txBody>
      </p:sp>
      <p:sp>
        <p:nvSpPr>
          <p:cNvPr id="52227" name="Subtitel 2">
            <a:extLst>
              <a:ext uri="{FF2B5EF4-FFF2-40B4-BE49-F238E27FC236}">
                <a16:creationId xmlns:a16="http://schemas.microsoft.com/office/drawing/2014/main" id="{E1540AB4-B68F-A4F8-DB22-936213DC3CA5}"/>
              </a:ext>
            </a:extLst>
          </p:cNvPr>
          <p:cNvSpPr>
            <a:spLocks noGrp="1"/>
          </p:cNvSpPr>
          <p:nvPr>
            <p:ph type="subTitle" idx="1"/>
          </p:nvPr>
        </p:nvSpPr>
        <p:spPr bwMode="auto">
          <a:xfrm>
            <a:off x="677863" y="3531349"/>
            <a:ext cx="7402512" cy="75844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nl-NL" altLang="en-US" dirty="0">
              <a:latin typeface="Segoe UI" panose="020B0502040204020203" pitchFamily="34" charset="0"/>
              <a:ea typeface="ＭＳ Ｐゴシック" panose="020B0600070205080204" pitchFamily="34" charset="-128"/>
              <a:cs typeface="Segoe UI" panose="020B0502040204020203" pitchFamily="34" charset="0"/>
            </a:endParaRPr>
          </a:p>
          <a:p>
            <a:pPr eaLnBrk="1" hangingPunct="1"/>
            <a:r>
              <a:rPr lang="nl-NL" altLang="en-US" sz="1600" dirty="0">
                <a:latin typeface="Segoe UI" panose="020B0502040204020203" pitchFamily="34" charset="0"/>
                <a:ea typeface="ＭＳ Ｐゴシック" panose="020B0600070205080204" pitchFamily="34" charset="-128"/>
                <a:cs typeface="Segoe UI" panose="020B0502040204020203" pitchFamily="34" charset="0"/>
              </a:rPr>
              <a:t>Lynne Rumping, klinisch geneticus</a:t>
            </a:r>
          </a:p>
          <a:p>
            <a:pPr eaLnBrk="1" hangingPunct="1"/>
            <a:r>
              <a:rPr lang="nl-NL" altLang="en-US" sz="1600" dirty="0">
                <a:latin typeface="Segoe UI" panose="020B0502040204020203" pitchFamily="34" charset="0"/>
                <a:ea typeface="ＭＳ Ｐゴシック" panose="020B0600070205080204" pitchFamily="34" charset="-128"/>
                <a:cs typeface="Segoe UI" panose="020B0502040204020203" pitchFamily="34" charset="0"/>
              </a:rPr>
              <a:t>Elisa de Bruijn, medisch maatschappelijk werker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00D11DB-FB84-9304-B1B5-211C3B19CB4B}"/>
              </a:ext>
            </a:extLst>
          </p:cNvPr>
          <p:cNvPicPr>
            <a:picLocks noChangeAspect="1"/>
          </p:cNvPicPr>
          <p:nvPr/>
        </p:nvPicPr>
        <p:blipFill>
          <a:blip r:embed="rId3"/>
          <a:stretch>
            <a:fillRect/>
          </a:stretch>
        </p:blipFill>
        <p:spPr>
          <a:xfrm>
            <a:off x="5294599" y="831278"/>
            <a:ext cx="3637237" cy="4010449"/>
          </a:xfrm>
          <a:prstGeom prst="rect">
            <a:avLst/>
          </a:prstGeom>
        </p:spPr>
      </p:pic>
      <p:pic>
        <p:nvPicPr>
          <p:cNvPr id="10" name="Afbeelding 9">
            <a:extLst>
              <a:ext uri="{FF2B5EF4-FFF2-40B4-BE49-F238E27FC236}">
                <a16:creationId xmlns:a16="http://schemas.microsoft.com/office/drawing/2014/main" id="{B670392D-8E77-298A-A9E2-26784AAB5122}"/>
              </a:ext>
            </a:extLst>
          </p:cNvPr>
          <p:cNvPicPr>
            <a:picLocks noChangeAspect="1"/>
          </p:cNvPicPr>
          <p:nvPr/>
        </p:nvPicPr>
        <p:blipFill>
          <a:blip r:embed="rId4"/>
          <a:srcRect l="3485" t="3549" r="3983" b="3549"/>
          <a:stretch>
            <a:fillRect/>
          </a:stretch>
        </p:blipFill>
        <p:spPr>
          <a:xfrm>
            <a:off x="468655" y="901494"/>
            <a:ext cx="4537777" cy="3940233"/>
          </a:xfrm>
          <a:prstGeom prst="rect">
            <a:avLst/>
          </a:prstGeom>
        </p:spPr>
      </p:pic>
    </p:spTree>
    <p:extLst>
      <p:ext uri="{BB962C8B-B14F-4D97-AF65-F5344CB8AC3E}">
        <p14:creationId xmlns:p14="http://schemas.microsoft.com/office/powerpoint/2010/main" val="996742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9B0AEA58-A75D-2604-7DAE-3656B01A951C}"/>
              </a:ext>
            </a:extLst>
          </p:cNvPr>
          <p:cNvPicPr>
            <a:picLocks noGrp="1" noChangeAspect="1"/>
          </p:cNvPicPr>
          <p:nvPr>
            <p:ph sz="half" idx="13"/>
          </p:nvPr>
        </p:nvPicPr>
        <p:blipFill>
          <a:blip r:embed="rId3"/>
          <a:stretch>
            <a:fillRect/>
          </a:stretch>
        </p:blipFill>
        <p:spPr>
          <a:xfrm>
            <a:off x="1111243" y="1429906"/>
            <a:ext cx="6525970" cy="2500410"/>
          </a:xfrm>
          <a:prstGeom prst="rect">
            <a:avLst/>
          </a:prstGeom>
        </p:spPr>
      </p:pic>
      <p:sp>
        <p:nvSpPr>
          <p:cNvPr id="4" name="Titel 3">
            <a:extLst>
              <a:ext uri="{FF2B5EF4-FFF2-40B4-BE49-F238E27FC236}">
                <a16:creationId xmlns:a16="http://schemas.microsoft.com/office/drawing/2014/main" id="{574F3B4A-D24D-8D4E-9BC4-B9C16C2365AA}"/>
              </a:ext>
            </a:extLst>
          </p:cNvPr>
          <p:cNvSpPr>
            <a:spLocks noGrp="1"/>
          </p:cNvSpPr>
          <p:nvPr>
            <p:ph type="title"/>
          </p:nvPr>
        </p:nvSpPr>
        <p:spPr/>
        <p:txBody>
          <a:bodyPr/>
          <a:lstStyle/>
          <a:p>
            <a:r>
              <a:rPr lang="nl-NL" dirty="0"/>
              <a:t>Genetica van ALS</a:t>
            </a:r>
          </a:p>
        </p:txBody>
      </p:sp>
      <p:sp>
        <p:nvSpPr>
          <p:cNvPr id="9" name="Tekstvak 8">
            <a:extLst>
              <a:ext uri="{FF2B5EF4-FFF2-40B4-BE49-F238E27FC236}">
                <a16:creationId xmlns:a16="http://schemas.microsoft.com/office/drawing/2014/main" id="{DF81E5D6-2A7D-0632-9366-8284824D9721}"/>
              </a:ext>
            </a:extLst>
          </p:cNvPr>
          <p:cNvSpPr txBox="1"/>
          <p:nvPr/>
        </p:nvSpPr>
        <p:spPr>
          <a:xfrm>
            <a:off x="2389287" y="4307305"/>
            <a:ext cx="3898568" cy="338554"/>
          </a:xfrm>
          <a:prstGeom prst="rect">
            <a:avLst/>
          </a:prstGeom>
          <a:noFill/>
        </p:spPr>
        <p:txBody>
          <a:bodyPr wrap="none" rtlCol="0">
            <a:spAutoFit/>
          </a:bodyPr>
          <a:lstStyle/>
          <a:p>
            <a:r>
              <a:rPr lang="nl-NL" sz="1600" dirty="0"/>
              <a:t>DNA diagnostiek bij elke patiënt met ALS</a:t>
            </a:r>
          </a:p>
        </p:txBody>
      </p:sp>
      <p:sp>
        <p:nvSpPr>
          <p:cNvPr id="2" name="Tekstvak 1">
            <a:extLst>
              <a:ext uri="{FF2B5EF4-FFF2-40B4-BE49-F238E27FC236}">
                <a16:creationId xmlns:a16="http://schemas.microsoft.com/office/drawing/2014/main" id="{C1396EA3-7529-AD4F-CB0F-F71BD3D93B0E}"/>
              </a:ext>
            </a:extLst>
          </p:cNvPr>
          <p:cNvSpPr txBox="1"/>
          <p:nvPr/>
        </p:nvSpPr>
        <p:spPr>
          <a:xfrm>
            <a:off x="1342355" y="3346101"/>
            <a:ext cx="728084" cy="261610"/>
          </a:xfrm>
          <a:prstGeom prst="rect">
            <a:avLst/>
          </a:prstGeom>
          <a:noFill/>
        </p:spPr>
        <p:txBody>
          <a:bodyPr wrap="none" rtlCol="0">
            <a:spAutoFit/>
          </a:bodyPr>
          <a:lstStyle/>
          <a:p>
            <a:r>
              <a:rPr lang="nl-NL" sz="1100" dirty="0"/>
              <a:t>ARPP21</a:t>
            </a:r>
          </a:p>
        </p:txBody>
      </p:sp>
      <p:sp>
        <p:nvSpPr>
          <p:cNvPr id="3" name="Tekstvak 2">
            <a:extLst>
              <a:ext uri="{FF2B5EF4-FFF2-40B4-BE49-F238E27FC236}">
                <a16:creationId xmlns:a16="http://schemas.microsoft.com/office/drawing/2014/main" id="{3DA81A3B-1DE1-DCE8-C0E3-56A0B290E9C9}"/>
              </a:ext>
            </a:extLst>
          </p:cNvPr>
          <p:cNvSpPr txBox="1"/>
          <p:nvPr/>
        </p:nvSpPr>
        <p:spPr>
          <a:xfrm>
            <a:off x="6659608" y="3346101"/>
            <a:ext cx="728084" cy="261610"/>
          </a:xfrm>
          <a:prstGeom prst="rect">
            <a:avLst/>
          </a:prstGeom>
          <a:noFill/>
        </p:spPr>
        <p:txBody>
          <a:bodyPr wrap="none" rtlCol="0">
            <a:spAutoFit/>
          </a:bodyPr>
          <a:lstStyle/>
          <a:p>
            <a:r>
              <a:rPr lang="nl-NL" sz="1100" dirty="0"/>
              <a:t>ARPP21</a:t>
            </a:r>
          </a:p>
        </p:txBody>
      </p:sp>
    </p:spTree>
    <p:extLst>
      <p:ext uri="{BB962C8B-B14F-4D97-AF65-F5344CB8AC3E}">
        <p14:creationId xmlns:p14="http://schemas.microsoft.com/office/powerpoint/2010/main" val="3247207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C7F98C6C-5B0C-2E68-8F9E-5E1BB07D975B}"/>
              </a:ext>
            </a:extLst>
          </p:cNvPr>
          <p:cNvSpPr>
            <a:spLocks noGrp="1"/>
          </p:cNvSpPr>
          <p:nvPr>
            <p:ph type="title"/>
          </p:nvPr>
        </p:nvSpPr>
        <p:spPr/>
        <p:txBody>
          <a:bodyPr/>
          <a:lstStyle/>
          <a:p>
            <a:r>
              <a:rPr lang="nl-NL" dirty="0"/>
              <a:t>ALS expertise centrum</a:t>
            </a:r>
          </a:p>
        </p:txBody>
      </p:sp>
      <p:sp>
        <p:nvSpPr>
          <p:cNvPr id="7" name="Tekstvak 6">
            <a:extLst>
              <a:ext uri="{FF2B5EF4-FFF2-40B4-BE49-F238E27FC236}">
                <a16:creationId xmlns:a16="http://schemas.microsoft.com/office/drawing/2014/main" id="{50CF4BC3-545B-56E1-030C-35CC9BF3733B}"/>
              </a:ext>
            </a:extLst>
          </p:cNvPr>
          <p:cNvSpPr txBox="1"/>
          <p:nvPr/>
        </p:nvSpPr>
        <p:spPr>
          <a:xfrm>
            <a:off x="714375" y="2514373"/>
            <a:ext cx="1306768" cy="461665"/>
          </a:xfrm>
          <a:prstGeom prst="rect">
            <a:avLst/>
          </a:prstGeom>
          <a:noFill/>
        </p:spPr>
        <p:txBody>
          <a:bodyPr wrap="none" rtlCol="0">
            <a:spAutoFit/>
          </a:bodyPr>
          <a:lstStyle/>
          <a:p>
            <a:r>
              <a:rPr lang="nl-NL" sz="1200" dirty="0"/>
              <a:t>Diagnosestelling</a:t>
            </a:r>
          </a:p>
          <a:p>
            <a:r>
              <a:rPr lang="nl-NL" sz="1200" dirty="0"/>
              <a:t>DNA dx inzetten</a:t>
            </a:r>
          </a:p>
        </p:txBody>
      </p:sp>
      <p:sp>
        <p:nvSpPr>
          <p:cNvPr id="8" name="Pijl links 7">
            <a:extLst>
              <a:ext uri="{FF2B5EF4-FFF2-40B4-BE49-F238E27FC236}">
                <a16:creationId xmlns:a16="http://schemas.microsoft.com/office/drawing/2014/main" id="{927C957D-DE6D-7E0A-7485-3EF2B6A3F3E4}"/>
              </a:ext>
            </a:extLst>
          </p:cNvPr>
          <p:cNvSpPr/>
          <p:nvPr/>
        </p:nvSpPr>
        <p:spPr>
          <a:xfrm>
            <a:off x="2137020" y="1793503"/>
            <a:ext cx="718475" cy="8157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500F6425-C353-FFFB-8621-2BF30090CB5B}"/>
              </a:ext>
            </a:extLst>
          </p:cNvPr>
          <p:cNvSpPr txBox="1"/>
          <p:nvPr/>
        </p:nvSpPr>
        <p:spPr>
          <a:xfrm>
            <a:off x="2026548" y="1401088"/>
            <a:ext cx="1103187" cy="261610"/>
          </a:xfrm>
          <a:prstGeom prst="rect">
            <a:avLst/>
          </a:prstGeom>
        </p:spPr>
        <p:txBody>
          <a:bodyPr wrap="none" rtlCol="0">
            <a:spAutoFit/>
          </a:bodyPr>
          <a:lstStyle/>
          <a:p>
            <a:r>
              <a:rPr lang="nl-NL" sz="1050" dirty="0"/>
              <a:t>Bij elke patiënt</a:t>
            </a:r>
          </a:p>
        </p:txBody>
      </p:sp>
      <p:sp>
        <p:nvSpPr>
          <p:cNvPr id="10" name="Ovaal 9">
            <a:extLst>
              <a:ext uri="{FF2B5EF4-FFF2-40B4-BE49-F238E27FC236}">
                <a16:creationId xmlns:a16="http://schemas.microsoft.com/office/drawing/2014/main" id="{084BBAA7-FB84-C446-B864-A73198A7C920}"/>
              </a:ext>
            </a:extLst>
          </p:cNvPr>
          <p:cNvSpPr/>
          <p:nvPr/>
        </p:nvSpPr>
        <p:spPr>
          <a:xfrm>
            <a:off x="2994108"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Lab genetica</a:t>
            </a:r>
          </a:p>
        </p:txBody>
      </p:sp>
      <p:sp>
        <p:nvSpPr>
          <p:cNvPr id="11" name="Tekstvak 10">
            <a:extLst>
              <a:ext uri="{FF2B5EF4-FFF2-40B4-BE49-F238E27FC236}">
                <a16:creationId xmlns:a16="http://schemas.microsoft.com/office/drawing/2014/main" id="{DB6D5497-D557-874C-9F15-C0BB2105F345}"/>
              </a:ext>
            </a:extLst>
          </p:cNvPr>
          <p:cNvSpPr txBox="1"/>
          <p:nvPr/>
        </p:nvSpPr>
        <p:spPr>
          <a:xfrm>
            <a:off x="2938219" y="2503344"/>
            <a:ext cx="1633781" cy="461665"/>
          </a:xfrm>
          <a:prstGeom prst="rect">
            <a:avLst/>
          </a:prstGeom>
          <a:noFill/>
        </p:spPr>
        <p:txBody>
          <a:bodyPr wrap="none" rtlCol="0">
            <a:spAutoFit/>
          </a:bodyPr>
          <a:lstStyle/>
          <a:p>
            <a:r>
              <a:rPr lang="nl-NL" sz="1200" dirty="0"/>
              <a:t>Genetisch onderzoek</a:t>
            </a:r>
          </a:p>
          <a:p>
            <a:r>
              <a:rPr lang="nl-NL" sz="1200" dirty="0"/>
              <a:t>VUSSEN bespreking</a:t>
            </a:r>
          </a:p>
        </p:txBody>
      </p:sp>
      <p:sp>
        <p:nvSpPr>
          <p:cNvPr id="12" name="Pijl links 11">
            <a:extLst>
              <a:ext uri="{FF2B5EF4-FFF2-40B4-BE49-F238E27FC236}">
                <a16:creationId xmlns:a16="http://schemas.microsoft.com/office/drawing/2014/main" id="{9557DE03-A190-D7AC-0F57-32BCD4D515C5}"/>
              </a:ext>
            </a:extLst>
          </p:cNvPr>
          <p:cNvSpPr/>
          <p:nvPr/>
        </p:nvSpPr>
        <p:spPr>
          <a:xfrm>
            <a:off x="4382913" y="1801525"/>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DF4E2E55-3C0C-8E6E-437E-A0F68D8FE6EA}"/>
              </a:ext>
            </a:extLst>
          </p:cNvPr>
          <p:cNvSpPr txBox="1"/>
          <p:nvPr/>
        </p:nvSpPr>
        <p:spPr>
          <a:xfrm>
            <a:off x="4272441" y="1409110"/>
            <a:ext cx="2023311" cy="415498"/>
          </a:xfrm>
          <a:prstGeom prst="rect">
            <a:avLst/>
          </a:prstGeom>
        </p:spPr>
        <p:txBody>
          <a:bodyPr wrap="none" rtlCol="0">
            <a:spAutoFit/>
          </a:bodyPr>
          <a:lstStyle/>
          <a:p>
            <a:r>
              <a:rPr lang="nl-NL" sz="1050" dirty="0"/>
              <a:t>Bij ongunstige uitslag (</a:t>
            </a:r>
            <a:r>
              <a:rPr lang="nl-NL" sz="1050" dirty="0" err="1"/>
              <a:t>kl</a:t>
            </a:r>
            <a:r>
              <a:rPr lang="nl-NL" sz="1050" dirty="0"/>
              <a:t> 3/4/5)</a:t>
            </a:r>
          </a:p>
          <a:p>
            <a:r>
              <a:rPr lang="nl-NL" sz="1050" dirty="0"/>
              <a:t>Bij positieve familie anamnese</a:t>
            </a:r>
          </a:p>
        </p:txBody>
      </p:sp>
      <p:sp>
        <p:nvSpPr>
          <p:cNvPr id="14" name="Ovaal 13">
            <a:extLst>
              <a:ext uri="{FF2B5EF4-FFF2-40B4-BE49-F238E27FC236}">
                <a16:creationId xmlns:a16="http://schemas.microsoft.com/office/drawing/2014/main" id="{52E4B0DB-FF41-7F37-2ACE-38D4369CB17B}"/>
              </a:ext>
            </a:extLst>
          </p:cNvPr>
          <p:cNvSpPr/>
          <p:nvPr/>
        </p:nvSpPr>
        <p:spPr>
          <a:xfrm>
            <a:off x="6325895" y="1188711"/>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KLG-NEU</a:t>
            </a:r>
          </a:p>
          <a:p>
            <a:pPr algn="ctr"/>
            <a:r>
              <a:rPr lang="nl-NL" sz="1400" dirty="0"/>
              <a:t>spreekuur</a:t>
            </a:r>
          </a:p>
        </p:txBody>
      </p:sp>
      <p:sp>
        <p:nvSpPr>
          <p:cNvPr id="15" name="Tekstvak 14">
            <a:extLst>
              <a:ext uri="{FF2B5EF4-FFF2-40B4-BE49-F238E27FC236}">
                <a16:creationId xmlns:a16="http://schemas.microsoft.com/office/drawing/2014/main" id="{790DE05B-3E7F-DD00-34C0-1E783FE0D318}"/>
              </a:ext>
            </a:extLst>
          </p:cNvPr>
          <p:cNvSpPr txBox="1"/>
          <p:nvPr/>
        </p:nvSpPr>
        <p:spPr>
          <a:xfrm>
            <a:off x="6476330" y="2499106"/>
            <a:ext cx="1786066" cy="461665"/>
          </a:xfrm>
          <a:prstGeom prst="rect">
            <a:avLst/>
          </a:prstGeom>
          <a:noFill/>
        </p:spPr>
        <p:txBody>
          <a:bodyPr wrap="none" rtlCol="0">
            <a:spAutoFit/>
          </a:bodyPr>
          <a:lstStyle/>
          <a:p>
            <a:r>
              <a:rPr lang="nl-NL" sz="1200" dirty="0"/>
              <a:t>Counseling </a:t>
            </a:r>
          </a:p>
          <a:p>
            <a:r>
              <a:rPr lang="nl-NL" sz="1200" dirty="0"/>
              <a:t>Informeren familieleden</a:t>
            </a:r>
          </a:p>
        </p:txBody>
      </p:sp>
      <p:sp>
        <p:nvSpPr>
          <p:cNvPr id="16" name="Pijl links 15">
            <a:extLst>
              <a:ext uri="{FF2B5EF4-FFF2-40B4-BE49-F238E27FC236}">
                <a16:creationId xmlns:a16="http://schemas.microsoft.com/office/drawing/2014/main" id="{7782EF9F-96F1-1D47-F946-E7B74D51607C}"/>
              </a:ext>
            </a:extLst>
          </p:cNvPr>
          <p:cNvSpPr/>
          <p:nvPr/>
        </p:nvSpPr>
        <p:spPr>
          <a:xfrm rot="5400000">
            <a:off x="6680923" y="3348339"/>
            <a:ext cx="647105" cy="866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64379751-E7BF-0768-377B-F5C2B2A67F72}"/>
              </a:ext>
            </a:extLst>
          </p:cNvPr>
          <p:cNvSpPr/>
          <p:nvPr/>
        </p:nvSpPr>
        <p:spPr>
          <a:xfrm>
            <a:off x="6325895" y="3822534"/>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KLG-PST</a:t>
            </a:r>
          </a:p>
          <a:p>
            <a:pPr algn="ctr"/>
            <a:r>
              <a:rPr lang="nl-NL" sz="1400" dirty="0"/>
              <a:t>spreekuur</a:t>
            </a:r>
          </a:p>
        </p:txBody>
      </p:sp>
      <p:sp>
        <p:nvSpPr>
          <p:cNvPr id="18" name="Tekstvak 17">
            <a:extLst>
              <a:ext uri="{FF2B5EF4-FFF2-40B4-BE49-F238E27FC236}">
                <a16:creationId xmlns:a16="http://schemas.microsoft.com/office/drawing/2014/main" id="{DCFDBAC7-7439-F8FC-8110-97942B756B71}"/>
              </a:ext>
            </a:extLst>
          </p:cNvPr>
          <p:cNvSpPr txBox="1"/>
          <p:nvPr/>
        </p:nvSpPr>
        <p:spPr>
          <a:xfrm>
            <a:off x="7047789" y="3258177"/>
            <a:ext cx="907621" cy="253916"/>
          </a:xfrm>
          <a:prstGeom prst="rect">
            <a:avLst/>
          </a:prstGeom>
        </p:spPr>
        <p:txBody>
          <a:bodyPr wrap="none" rtlCol="0">
            <a:spAutoFit/>
          </a:bodyPr>
          <a:lstStyle/>
          <a:p>
            <a:r>
              <a:rPr lang="nl-NL" sz="1050" dirty="0"/>
              <a:t>familieleden</a:t>
            </a:r>
          </a:p>
        </p:txBody>
      </p:sp>
      <p:sp>
        <p:nvSpPr>
          <p:cNvPr id="19" name="Pijl links 18">
            <a:extLst>
              <a:ext uri="{FF2B5EF4-FFF2-40B4-BE49-F238E27FC236}">
                <a16:creationId xmlns:a16="http://schemas.microsoft.com/office/drawing/2014/main" id="{C01F2C26-1994-5B72-D0F1-638409C1DFA9}"/>
              </a:ext>
            </a:extLst>
          </p:cNvPr>
          <p:cNvSpPr/>
          <p:nvPr/>
        </p:nvSpPr>
        <p:spPr>
          <a:xfrm rot="10800000">
            <a:off x="4382913" y="4390550"/>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F3D0CCD5-33D0-0ACC-991F-54515EDD875C}"/>
              </a:ext>
            </a:extLst>
          </p:cNvPr>
          <p:cNvSpPr txBox="1"/>
          <p:nvPr/>
        </p:nvSpPr>
        <p:spPr>
          <a:xfrm>
            <a:off x="4309560" y="4427325"/>
            <a:ext cx="2252540" cy="253916"/>
          </a:xfrm>
          <a:prstGeom prst="rect">
            <a:avLst/>
          </a:prstGeom>
        </p:spPr>
        <p:txBody>
          <a:bodyPr wrap="none" rtlCol="0">
            <a:spAutoFit/>
          </a:bodyPr>
          <a:lstStyle/>
          <a:p>
            <a:r>
              <a:rPr lang="nl-NL" sz="1050" dirty="0"/>
              <a:t>Bij ongunstige uitslag mogelijkheid</a:t>
            </a:r>
          </a:p>
        </p:txBody>
      </p:sp>
      <p:sp>
        <p:nvSpPr>
          <p:cNvPr id="21" name="Ovaal 20">
            <a:extLst>
              <a:ext uri="{FF2B5EF4-FFF2-40B4-BE49-F238E27FC236}">
                <a16:creationId xmlns:a16="http://schemas.microsoft.com/office/drawing/2014/main" id="{B6463958-2B93-3550-4E33-6C4F2CAF8AD9}"/>
              </a:ext>
            </a:extLst>
          </p:cNvPr>
          <p:cNvSpPr/>
          <p:nvPr/>
        </p:nvSpPr>
        <p:spPr>
          <a:xfrm>
            <a:off x="2992618" y="3822533"/>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NEU-PST</a:t>
            </a:r>
          </a:p>
          <a:p>
            <a:pPr algn="ctr"/>
            <a:r>
              <a:rPr lang="nl-NL" sz="1400" dirty="0"/>
              <a:t>spreekuur</a:t>
            </a:r>
          </a:p>
        </p:txBody>
      </p:sp>
      <p:sp>
        <p:nvSpPr>
          <p:cNvPr id="6" name="Ovaal 5">
            <a:extLst>
              <a:ext uri="{FF2B5EF4-FFF2-40B4-BE49-F238E27FC236}">
                <a16:creationId xmlns:a16="http://schemas.microsoft.com/office/drawing/2014/main" id="{6D3AEB35-5457-AF6D-7104-16E67B0BE0CF}"/>
              </a:ext>
            </a:extLst>
          </p:cNvPr>
          <p:cNvSpPr/>
          <p:nvPr/>
        </p:nvSpPr>
        <p:spPr>
          <a:xfrm>
            <a:off x="714375"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NMZ spreekuur</a:t>
            </a:r>
          </a:p>
        </p:txBody>
      </p:sp>
    </p:spTree>
    <p:extLst>
      <p:ext uri="{BB962C8B-B14F-4D97-AF65-F5344CB8AC3E}">
        <p14:creationId xmlns:p14="http://schemas.microsoft.com/office/powerpoint/2010/main" val="3110635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398C597-9A14-86CA-70B3-AF61E348D6F5}"/>
              </a:ext>
            </a:extLst>
          </p:cNvPr>
          <p:cNvSpPr>
            <a:spLocks noGrp="1"/>
          </p:cNvSpPr>
          <p:nvPr>
            <p:ph sz="half" idx="13"/>
          </p:nvPr>
        </p:nvSpPr>
        <p:spPr>
          <a:xfrm>
            <a:off x="725818" y="1224942"/>
            <a:ext cx="8674855" cy="4274226"/>
          </a:xfrm>
        </p:spPr>
        <p:txBody>
          <a:bodyPr/>
          <a:lstStyle/>
          <a:p>
            <a:pPr marL="0" indent="0">
              <a:buNone/>
            </a:pPr>
            <a:r>
              <a:rPr lang="nl-NL" dirty="0"/>
              <a:t>ALS jaarlijks bij 400-500 patiënten in NL</a:t>
            </a:r>
          </a:p>
          <a:p>
            <a:pPr marL="0" indent="0">
              <a:buNone/>
            </a:pPr>
            <a:endParaRPr lang="nl-NL" dirty="0"/>
          </a:p>
          <a:p>
            <a:pPr marL="0" indent="0">
              <a:buNone/>
            </a:pPr>
            <a:r>
              <a:rPr lang="nl-NL" dirty="0"/>
              <a:t>2 ALS-spreekuurdagen per week</a:t>
            </a:r>
          </a:p>
          <a:p>
            <a:pPr marL="0" indent="0">
              <a:buNone/>
            </a:pPr>
            <a:endParaRPr lang="nl-NL" dirty="0"/>
          </a:p>
          <a:p>
            <a:pPr marL="0" indent="0">
              <a:buNone/>
            </a:pPr>
            <a:r>
              <a:rPr lang="nl-NL" dirty="0"/>
              <a:t>Streven: “diagnose in 1 dag”</a:t>
            </a:r>
          </a:p>
          <a:p>
            <a:r>
              <a:rPr lang="nl-NL" dirty="0"/>
              <a:t>Anamnese, neurologisch onderzoek</a:t>
            </a:r>
          </a:p>
          <a:p>
            <a:r>
              <a:rPr lang="nl-NL" dirty="0"/>
              <a:t>EMG, bloedonderzoek, longfunctie, neuropsychologisch onderzoek</a:t>
            </a:r>
          </a:p>
          <a:p>
            <a:r>
              <a:rPr lang="nl-NL" dirty="0"/>
              <a:t>(opvragen) MRI, slikvideo, andere gegevens</a:t>
            </a:r>
          </a:p>
          <a:p>
            <a:r>
              <a:rPr lang="nl-NL" dirty="0"/>
              <a:t>Uitsluiten andere diagnoses</a:t>
            </a:r>
          </a:p>
          <a:p>
            <a:endParaRPr lang="nl-NL" dirty="0"/>
          </a:p>
        </p:txBody>
      </p:sp>
      <p:sp>
        <p:nvSpPr>
          <p:cNvPr id="4" name="Titel 3">
            <a:extLst>
              <a:ext uri="{FF2B5EF4-FFF2-40B4-BE49-F238E27FC236}">
                <a16:creationId xmlns:a16="http://schemas.microsoft.com/office/drawing/2014/main" id="{B713CC0D-46FB-B30C-49AF-03DC29EE9330}"/>
              </a:ext>
            </a:extLst>
          </p:cNvPr>
          <p:cNvSpPr>
            <a:spLocks noGrp="1"/>
          </p:cNvSpPr>
          <p:nvPr>
            <p:ph type="title"/>
          </p:nvPr>
        </p:nvSpPr>
        <p:spPr/>
        <p:txBody>
          <a:bodyPr/>
          <a:lstStyle/>
          <a:p>
            <a:r>
              <a:rPr lang="nl-NL" dirty="0"/>
              <a:t>NMZ spreekuur ALS poli</a:t>
            </a:r>
          </a:p>
        </p:txBody>
      </p:sp>
    </p:spTree>
    <p:extLst>
      <p:ext uri="{BB962C8B-B14F-4D97-AF65-F5344CB8AC3E}">
        <p14:creationId xmlns:p14="http://schemas.microsoft.com/office/powerpoint/2010/main" val="171126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1C255-75EE-304D-E161-E4AEEBB44EAB}"/>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2F36B6A-5820-881C-F73B-EACA77C79912}"/>
              </a:ext>
            </a:extLst>
          </p:cNvPr>
          <p:cNvSpPr>
            <a:spLocks noGrp="1"/>
          </p:cNvSpPr>
          <p:nvPr>
            <p:ph sz="half" idx="13"/>
          </p:nvPr>
        </p:nvSpPr>
        <p:spPr>
          <a:xfrm>
            <a:off x="725818" y="1291446"/>
            <a:ext cx="8674855" cy="4274226"/>
          </a:xfrm>
        </p:spPr>
        <p:txBody>
          <a:bodyPr/>
          <a:lstStyle/>
          <a:p>
            <a:pPr marL="0" indent="0">
              <a:buNone/>
            </a:pPr>
            <a:r>
              <a:rPr lang="nl-NL" dirty="0"/>
              <a:t>Bij gestelde diagnose:</a:t>
            </a:r>
          </a:p>
          <a:p>
            <a:pPr marL="0" indent="0">
              <a:buNone/>
            </a:pPr>
            <a:endParaRPr lang="nl-NL" dirty="0"/>
          </a:p>
          <a:p>
            <a:pPr marL="0" indent="0">
              <a:buNone/>
            </a:pPr>
            <a:r>
              <a:rPr lang="nl-NL" dirty="0"/>
              <a:t>38 Multidisciplinaire ALS behandelteams in NL</a:t>
            </a:r>
          </a:p>
          <a:p>
            <a:r>
              <a:rPr lang="nl-NL" dirty="0"/>
              <a:t>ALS gespecialiseerde </a:t>
            </a:r>
            <a:r>
              <a:rPr lang="nl-NL" dirty="0" err="1"/>
              <a:t>revalidatie-arts</a:t>
            </a:r>
            <a:endParaRPr lang="nl-NL" dirty="0"/>
          </a:p>
          <a:p>
            <a:r>
              <a:rPr lang="nl-NL" dirty="0"/>
              <a:t>Centrum thuisbeademing, fysiotherapeut, ergotherapeut, logopedist, diëtist en maatschappelijk werker.</a:t>
            </a:r>
          </a:p>
          <a:p>
            <a:pPr marL="0" indent="0">
              <a:buNone/>
            </a:pPr>
            <a:endParaRPr lang="nl-NL" dirty="0"/>
          </a:p>
          <a:p>
            <a:pPr marL="0" indent="0">
              <a:buNone/>
            </a:pPr>
            <a:r>
              <a:rPr lang="nl-NL" dirty="0"/>
              <a:t>Genetisch onderzoek wordt ingezet</a:t>
            </a:r>
          </a:p>
          <a:p>
            <a:pPr marL="0" indent="0">
              <a:buNone/>
            </a:pPr>
            <a:endParaRPr lang="nl-NL" dirty="0"/>
          </a:p>
          <a:p>
            <a:endParaRPr lang="nl-NL" dirty="0"/>
          </a:p>
        </p:txBody>
      </p:sp>
      <p:sp>
        <p:nvSpPr>
          <p:cNvPr id="4" name="Titel 3">
            <a:extLst>
              <a:ext uri="{FF2B5EF4-FFF2-40B4-BE49-F238E27FC236}">
                <a16:creationId xmlns:a16="http://schemas.microsoft.com/office/drawing/2014/main" id="{473C44E4-CB74-4801-322D-2C35685D1CA6}"/>
              </a:ext>
            </a:extLst>
          </p:cNvPr>
          <p:cNvSpPr>
            <a:spLocks noGrp="1"/>
          </p:cNvSpPr>
          <p:nvPr>
            <p:ph type="title"/>
          </p:nvPr>
        </p:nvSpPr>
        <p:spPr/>
        <p:txBody>
          <a:bodyPr/>
          <a:lstStyle/>
          <a:p>
            <a:r>
              <a:rPr lang="nl-NL" dirty="0"/>
              <a:t>NMZ spreekuur ALS poli</a:t>
            </a:r>
          </a:p>
        </p:txBody>
      </p:sp>
    </p:spTree>
    <p:extLst>
      <p:ext uri="{BB962C8B-B14F-4D97-AF65-F5344CB8AC3E}">
        <p14:creationId xmlns:p14="http://schemas.microsoft.com/office/powerpoint/2010/main" val="1279092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84C46-FCFC-2C7F-A239-B0AB7D74B7AD}"/>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4A2F20D-179D-2EAA-17BB-0AC47DEDC3AB}"/>
              </a:ext>
            </a:extLst>
          </p:cNvPr>
          <p:cNvSpPr>
            <a:spLocks noGrp="1"/>
          </p:cNvSpPr>
          <p:nvPr>
            <p:ph type="title"/>
          </p:nvPr>
        </p:nvSpPr>
        <p:spPr/>
        <p:txBody>
          <a:bodyPr/>
          <a:lstStyle/>
          <a:p>
            <a:r>
              <a:rPr lang="nl-NL" dirty="0"/>
              <a:t>ALS expertise centrum</a:t>
            </a:r>
          </a:p>
        </p:txBody>
      </p:sp>
      <p:sp>
        <p:nvSpPr>
          <p:cNvPr id="6" name="Ovaal 5">
            <a:extLst>
              <a:ext uri="{FF2B5EF4-FFF2-40B4-BE49-F238E27FC236}">
                <a16:creationId xmlns:a16="http://schemas.microsoft.com/office/drawing/2014/main" id="{076731BB-9A4F-4F33-326E-B434DD571163}"/>
              </a:ext>
            </a:extLst>
          </p:cNvPr>
          <p:cNvSpPr/>
          <p:nvPr/>
        </p:nvSpPr>
        <p:spPr>
          <a:xfrm>
            <a:off x="714375"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NMZ spreekuur</a:t>
            </a:r>
          </a:p>
        </p:txBody>
      </p:sp>
      <p:sp>
        <p:nvSpPr>
          <p:cNvPr id="7" name="Tekstvak 6">
            <a:extLst>
              <a:ext uri="{FF2B5EF4-FFF2-40B4-BE49-F238E27FC236}">
                <a16:creationId xmlns:a16="http://schemas.microsoft.com/office/drawing/2014/main" id="{541AF7AF-1804-08BC-4A41-3FAFBFE9FA42}"/>
              </a:ext>
            </a:extLst>
          </p:cNvPr>
          <p:cNvSpPr txBox="1"/>
          <p:nvPr/>
        </p:nvSpPr>
        <p:spPr>
          <a:xfrm>
            <a:off x="714375" y="2514373"/>
            <a:ext cx="1306768" cy="461665"/>
          </a:xfrm>
          <a:prstGeom prst="rect">
            <a:avLst/>
          </a:prstGeom>
          <a:noFill/>
        </p:spPr>
        <p:txBody>
          <a:bodyPr wrap="none" rtlCol="0">
            <a:spAutoFit/>
          </a:bodyPr>
          <a:lstStyle/>
          <a:p>
            <a:r>
              <a:rPr lang="nl-NL" sz="1200" dirty="0"/>
              <a:t>Diagnosestelling</a:t>
            </a:r>
          </a:p>
          <a:p>
            <a:r>
              <a:rPr lang="nl-NL" sz="1200" dirty="0"/>
              <a:t>DNA dx inzetten</a:t>
            </a:r>
          </a:p>
        </p:txBody>
      </p:sp>
      <p:sp>
        <p:nvSpPr>
          <p:cNvPr id="8" name="Pijl links 7">
            <a:extLst>
              <a:ext uri="{FF2B5EF4-FFF2-40B4-BE49-F238E27FC236}">
                <a16:creationId xmlns:a16="http://schemas.microsoft.com/office/drawing/2014/main" id="{B955B7BE-3C05-011B-CFD1-5288C0A14FAC}"/>
              </a:ext>
            </a:extLst>
          </p:cNvPr>
          <p:cNvSpPr/>
          <p:nvPr/>
        </p:nvSpPr>
        <p:spPr>
          <a:xfrm>
            <a:off x="2137020" y="1793503"/>
            <a:ext cx="718475" cy="8157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105599F5-4FCF-692E-A18D-68F46E3BA0D4}"/>
              </a:ext>
            </a:extLst>
          </p:cNvPr>
          <p:cNvSpPr txBox="1"/>
          <p:nvPr/>
        </p:nvSpPr>
        <p:spPr>
          <a:xfrm>
            <a:off x="2026548" y="1401088"/>
            <a:ext cx="1103187" cy="261610"/>
          </a:xfrm>
          <a:prstGeom prst="rect">
            <a:avLst/>
          </a:prstGeom>
        </p:spPr>
        <p:txBody>
          <a:bodyPr wrap="none" rtlCol="0">
            <a:spAutoFit/>
          </a:bodyPr>
          <a:lstStyle/>
          <a:p>
            <a:r>
              <a:rPr lang="nl-NL" sz="1050" dirty="0"/>
              <a:t>Bij elke patiënt</a:t>
            </a:r>
          </a:p>
        </p:txBody>
      </p:sp>
      <p:sp>
        <p:nvSpPr>
          <p:cNvPr id="11" name="Tekstvak 10">
            <a:extLst>
              <a:ext uri="{FF2B5EF4-FFF2-40B4-BE49-F238E27FC236}">
                <a16:creationId xmlns:a16="http://schemas.microsoft.com/office/drawing/2014/main" id="{C19AF858-A592-62B5-C850-69949D691F1C}"/>
              </a:ext>
            </a:extLst>
          </p:cNvPr>
          <p:cNvSpPr txBox="1"/>
          <p:nvPr/>
        </p:nvSpPr>
        <p:spPr>
          <a:xfrm>
            <a:off x="2938219" y="2503344"/>
            <a:ext cx="1633781" cy="461665"/>
          </a:xfrm>
          <a:prstGeom prst="rect">
            <a:avLst/>
          </a:prstGeom>
          <a:noFill/>
        </p:spPr>
        <p:txBody>
          <a:bodyPr wrap="none" rtlCol="0">
            <a:spAutoFit/>
          </a:bodyPr>
          <a:lstStyle/>
          <a:p>
            <a:r>
              <a:rPr lang="nl-NL" sz="1200" dirty="0"/>
              <a:t>Genetisch onderzoek</a:t>
            </a:r>
          </a:p>
          <a:p>
            <a:r>
              <a:rPr lang="nl-NL" sz="1200" dirty="0"/>
              <a:t>VUSSEN bespreking</a:t>
            </a:r>
          </a:p>
        </p:txBody>
      </p:sp>
      <p:sp>
        <p:nvSpPr>
          <p:cNvPr id="12" name="Pijl links 11">
            <a:extLst>
              <a:ext uri="{FF2B5EF4-FFF2-40B4-BE49-F238E27FC236}">
                <a16:creationId xmlns:a16="http://schemas.microsoft.com/office/drawing/2014/main" id="{6FF8B2CE-A09E-5A2E-98A8-B5EC71E84529}"/>
              </a:ext>
            </a:extLst>
          </p:cNvPr>
          <p:cNvSpPr/>
          <p:nvPr/>
        </p:nvSpPr>
        <p:spPr>
          <a:xfrm>
            <a:off x="4382913" y="1801525"/>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8C1E703F-77DA-BB41-36FE-AF330C542A88}"/>
              </a:ext>
            </a:extLst>
          </p:cNvPr>
          <p:cNvSpPr txBox="1"/>
          <p:nvPr/>
        </p:nvSpPr>
        <p:spPr>
          <a:xfrm>
            <a:off x="4272441" y="1409110"/>
            <a:ext cx="2023311" cy="415498"/>
          </a:xfrm>
          <a:prstGeom prst="rect">
            <a:avLst/>
          </a:prstGeom>
        </p:spPr>
        <p:txBody>
          <a:bodyPr wrap="none" rtlCol="0">
            <a:spAutoFit/>
          </a:bodyPr>
          <a:lstStyle/>
          <a:p>
            <a:r>
              <a:rPr lang="nl-NL" sz="1050" dirty="0"/>
              <a:t>Bij ongunstige uitslag (</a:t>
            </a:r>
            <a:r>
              <a:rPr lang="nl-NL" sz="1050" dirty="0" err="1"/>
              <a:t>kl</a:t>
            </a:r>
            <a:r>
              <a:rPr lang="nl-NL" sz="1050" dirty="0"/>
              <a:t> 3/4/5)</a:t>
            </a:r>
          </a:p>
          <a:p>
            <a:r>
              <a:rPr lang="nl-NL" sz="1050" dirty="0"/>
              <a:t>Bij positieve familie anamnese</a:t>
            </a:r>
          </a:p>
        </p:txBody>
      </p:sp>
      <p:sp>
        <p:nvSpPr>
          <p:cNvPr id="14" name="Ovaal 13">
            <a:extLst>
              <a:ext uri="{FF2B5EF4-FFF2-40B4-BE49-F238E27FC236}">
                <a16:creationId xmlns:a16="http://schemas.microsoft.com/office/drawing/2014/main" id="{281E9FEB-A980-B9AA-1BF3-C7571C3E3DDB}"/>
              </a:ext>
            </a:extLst>
          </p:cNvPr>
          <p:cNvSpPr/>
          <p:nvPr/>
        </p:nvSpPr>
        <p:spPr>
          <a:xfrm>
            <a:off x="6325895" y="1188711"/>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KLG-NEU</a:t>
            </a:r>
          </a:p>
          <a:p>
            <a:pPr algn="ctr"/>
            <a:r>
              <a:rPr lang="nl-NL" sz="1400" dirty="0"/>
              <a:t>spreekuur</a:t>
            </a:r>
          </a:p>
        </p:txBody>
      </p:sp>
      <p:sp>
        <p:nvSpPr>
          <p:cNvPr id="15" name="Tekstvak 14">
            <a:extLst>
              <a:ext uri="{FF2B5EF4-FFF2-40B4-BE49-F238E27FC236}">
                <a16:creationId xmlns:a16="http://schemas.microsoft.com/office/drawing/2014/main" id="{47FA68E7-AD2C-0E8D-12BF-98CC07E3B9BF}"/>
              </a:ext>
            </a:extLst>
          </p:cNvPr>
          <p:cNvSpPr txBox="1"/>
          <p:nvPr/>
        </p:nvSpPr>
        <p:spPr>
          <a:xfrm>
            <a:off x="6476330" y="2499106"/>
            <a:ext cx="1786066" cy="461665"/>
          </a:xfrm>
          <a:prstGeom prst="rect">
            <a:avLst/>
          </a:prstGeom>
          <a:noFill/>
        </p:spPr>
        <p:txBody>
          <a:bodyPr wrap="none" rtlCol="0">
            <a:spAutoFit/>
          </a:bodyPr>
          <a:lstStyle/>
          <a:p>
            <a:r>
              <a:rPr lang="nl-NL" sz="1200" dirty="0"/>
              <a:t>Counseling </a:t>
            </a:r>
          </a:p>
          <a:p>
            <a:r>
              <a:rPr lang="nl-NL" sz="1200" dirty="0"/>
              <a:t>Informeren familieleden</a:t>
            </a:r>
          </a:p>
        </p:txBody>
      </p:sp>
      <p:sp>
        <p:nvSpPr>
          <p:cNvPr id="16" name="Pijl links 15">
            <a:extLst>
              <a:ext uri="{FF2B5EF4-FFF2-40B4-BE49-F238E27FC236}">
                <a16:creationId xmlns:a16="http://schemas.microsoft.com/office/drawing/2014/main" id="{7CBCE3C3-AF53-C0CC-4176-8B42116A7659}"/>
              </a:ext>
            </a:extLst>
          </p:cNvPr>
          <p:cNvSpPr/>
          <p:nvPr/>
        </p:nvSpPr>
        <p:spPr>
          <a:xfrm rot="5400000">
            <a:off x="6680923" y="3348339"/>
            <a:ext cx="647105" cy="866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6FB4D517-95B9-12A9-00C0-31DC97038CFE}"/>
              </a:ext>
            </a:extLst>
          </p:cNvPr>
          <p:cNvSpPr/>
          <p:nvPr/>
        </p:nvSpPr>
        <p:spPr>
          <a:xfrm>
            <a:off x="6325895" y="3822534"/>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KLG-PST</a:t>
            </a:r>
          </a:p>
          <a:p>
            <a:pPr algn="ctr"/>
            <a:r>
              <a:rPr lang="nl-NL" sz="1400" dirty="0"/>
              <a:t>spreekuur</a:t>
            </a:r>
          </a:p>
        </p:txBody>
      </p:sp>
      <p:sp>
        <p:nvSpPr>
          <p:cNvPr id="18" name="Tekstvak 17">
            <a:extLst>
              <a:ext uri="{FF2B5EF4-FFF2-40B4-BE49-F238E27FC236}">
                <a16:creationId xmlns:a16="http://schemas.microsoft.com/office/drawing/2014/main" id="{879E86D5-9132-6E85-DF4F-88043565E4E9}"/>
              </a:ext>
            </a:extLst>
          </p:cNvPr>
          <p:cNvSpPr txBox="1"/>
          <p:nvPr/>
        </p:nvSpPr>
        <p:spPr>
          <a:xfrm>
            <a:off x="7047789" y="3258177"/>
            <a:ext cx="907621" cy="253916"/>
          </a:xfrm>
          <a:prstGeom prst="rect">
            <a:avLst/>
          </a:prstGeom>
        </p:spPr>
        <p:txBody>
          <a:bodyPr wrap="none" rtlCol="0">
            <a:spAutoFit/>
          </a:bodyPr>
          <a:lstStyle/>
          <a:p>
            <a:r>
              <a:rPr lang="nl-NL" sz="1050" dirty="0"/>
              <a:t>familieleden</a:t>
            </a:r>
          </a:p>
        </p:txBody>
      </p:sp>
      <p:sp>
        <p:nvSpPr>
          <p:cNvPr id="19" name="Pijl links 18">
            <a:extLst>
              <a:ext uri="{FF2B5EF4-FFF2-40B4-BE49-F238E27FC236}">
                <a16:creationId xmlns:a16="http://schemas.microsoft.com/office/drawing/2014/main" id="{FA8B5163-8848-05C8-6FC6-222CA90E5943}"/>
              </a:ext>
            </a:extLst>
          </p:cNvPr>
          <p:cNvSpPr/>
          <p:nvPr/>
        </p:nvSpPr>
        <p:spPr>
          <a:xfrm rot="10800000">
            <a:off x="4382913" y="4390550"/>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C42763A6-389B-3782-8D82-032BFB04E229}"/>
              </a:ext>
            </a:extLst>
          </p:cNvPr>
          <p:cNvSpPr txBox="1"/>
          <p:nvPr/>
        </p:nvSpPr>
        <p:spPr>
          <a:xfrm>
            <a:off x="4309560" y="4427325"/>
            <a:ext cx="2252540" cy="253916"/>
          </a:xfrm>
          <a:prstGeom prst="rect">
            <a:avLst/>
          </a:prstGeom>
        </p:spPr>
        <p:txBody>
          <a:bodyPr wrap="none" rtlCol="0">
            <a:spAutoFit/>
          </a:bodyPr>
          <a:lstStyle/>
          <a:p>
            <a:r>
              <a:rPr lang="nl-NL" sz="1050" dirty="0"/>
              <a:t>Bij ongunstige uitslag mogelijkheid</a:t>
            </a:r>
          </a:p>
        </p:txBody>
      </p:sp>
      <p:sp>
        <p:nvSpPr>
          <p:cNvPr id="21" name="Ovaal 20">
            <a:extLst>
              <a:ext uri="{FF2B5EF4-FFF2-40B4-BE49-F238E27FC236}">
                <a16:creationId xmlns:a16="http://schemas.microsoft.com/office/drawing/2014/main" id="{924A7188-BEF5-49F8-EF42-2993900F5484}"/>
              </a:ext>
            </a:extLst>
          </p:cNvPr>
          <p:cNvSpPr/>
          <p:nvPr/>
        </p:nvSpPr>
        <p:spPr>
          <a:xfrm>
            <a:off x="2992618" y="3822533"/>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NEU-PST</a:t>
            </a:r>
          </a:p>
          <a:p>
            <a:pPr algn="ctr"/>
            <a:r>
              <a:rPr lang="nl-NL" sz="1400" dirty="0"/>
              <a:t>spreekuur</a:t>
            </a:r>
          </a:p>
        </p:txBody>
      </p:sp>
      <p:sp>
        <p:nvSpPr>
          <p:cNvPr id="10" name="Ovaal 9">
            <a:extLst>
              <a:ext uri="{FF2B5EF4-FFF2-40B4-BE49-F238E27FC236}">
                <a16:creationId xmlns:a16="http://schemas.microsoft.com/office/drawing/2014/main" id="{F6F5F8C6-4B99-EBF4-30D2-38C002F15F38}"/>
              </a:ext>
            </a:extLst>
          </p:cNvPr>
          <p:cNvSpPr/>
          <p:nvPr/>
        </p:nvSpPr>
        <p:spPr>
          <a:xfrm>
            <a:off x="2994108"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Lab genetica</a:t>
            </a:r>
          </a:p>
        </p:txBody>
      </p:sp>
    </p:spTree>
    <p:extLst>
      <p:ext uri="{BB962C8B-B14F-4D97-AF65-F5344CB8AC3E}">
        <p14:creationId xmlns:p14="http://schemas.microsoft.com/office/powerpoint/2010/main" val="279999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685F0-5C93-E508-DF07-EEA45118C79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72A68FA-82A6-A4AE-D6DA-1FC1F187364F}"/>
              </a:ext>
            </a:extLst>
          </p:cNvPr>
          <p:cNvSpPr>
            <a:spLocks noGrp="1"/>
          </p:cNvSpPr>
          <p:nvPr>
            <p:ph type="title"/>
          </p:nvPr>
        </p:nvSpPr>
        <p:spPr/>
        <p:txBody>
          <a:bodyPr/>
          <a:lstStyle/>
          <a:p>
            <a:r>
              <a:rPr lang="nl-NL" dirty="0"/>
              <a:t>Laboratorium genetica</a:t>
            </a:r>
          </a:p>
        </p:txBody>
      </p:sp>
      <p:pic>
        <p:nvPicPr>
          <p:cNvPr id="8194" name="Picture 2" descr="Afbeeldingsresultaten voor wouter koole genetica">
            <a:extLst>
              <a:ext uri="{FF2B5EF4-FFF2-40B4-BE49-F238E27FC236}">
                <a16:creationId xmlns:a16="http://schemas.microsoft.com/office/drawing/2014/main" id="{1E726EC4-0621-1F97-1688-C7571D31AA65}"/>
              </a:ext>
            </a:extLst>
          </p:cNvPr>
          <p:cNvPicPr>
            <a:picLocks noGrp="1" noChangeAspect="1" noChangeArrowheads="1"/>
          </p:cNvPicPr>
          <p:nvPr>
            <p:ph sz="half" idx="13"/>
          </p:nvPr>
        </p:nvPicPr>
        <p:blipFill>
          <a:blip r:embed="rId3">
            <a:extLst>
              <a:ext uri="{28A0092B-C50C-407E-A947-70E740481C1C}">
                <a14:useLocalDpi xmlns:a14="http://schemas.microsoft.com/office/drawing/2010/main" val="0"/>
              </a:ext>
            </a:extLst>
          </a:blip>
          <a:srcRect/>
          <a:stretch>
            <a:fillRect/>
          </a:stretch>
        </p:blipFill>
        <p:spPr bwMode="auto">
          <a:xfrm>
            <a:off x="6662196" y="2879510"/>
            <a:ext cx="1600200" cy="18923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E42C98AB-548D-8B64-FD37-A812E57ECEDD}"/>
              </a:ext>
            </a:extLst>
          </p:cNvPr>
          <p:cNvSpPr txBox="1"/>
          <p:nvPr/>
        </p:nvSpPr>
        <p:spPr>
          <a:xfrm>
            <a:off x="719136" y="1802325"/>
            <a:ext cx="7904728" cy="923330"/>
          </a:xfrm>
          <a:prstGeom prst="rect">
            <a:avLst/>
          </a:prstGeom>
          <a:noFill/>
        </p:spPr>
        <p:txBody>
          <a:bodyPr wrap="none" rtlCol="0">
            <a:spAutoFit/>
          </a:bodyPr>
          <a:lstStyle/>
          <a:p>
            <a:r>
              <a:rPr lang="nl-NL" dirty="0"/>
              <a:t>Nauwe samenwerking laboratorium specialist, neuroloog, klinisch geneticus</a:t>
            </a:r>
          </a:p>
          <a:p>
            <a:endParaRPr lang="nl-NL" dirty="0"/>
          </a:p>
          <a:p>
            <a:r>
              <a:rPr lang="nl-NL" dirty="0"/>
              <a:t>VUSSEN bespreking</a:t>
            </a:r>
          </a:p>
        </p:txBody>
      </p:sp>
      <p:sp>
        <p:nvSpPr>
          <p:cNvPr id="6" name="Tekstvak 5">
            <a:extLst>
              <a:ext uri="{FF2B5EF4-FFF2-40B4-BE49-F238E27FC236}">
                <a16:creationId xmlns:a16="http://schemas.microsoft.com/office/drawing/2014/main" id="{E4163888-E2D8-D895-F00A-01A58468964E}"/>
              </a:ext>
            </a:extLst>
          </p:cNvPr>
          <p:cNvSpPr txBox="1"/>
          <p:nvPr/>
        </p:nvSpPr>
        <p:spPr>
          <a:xfrm>
            <a:off x="5558589" y="4825679"/>
            <a:ext cx="3344634" cy="276999"/>
          </a:xfrm>
          <a:prstGeom prst="rect">
            <a:avLst/>
          </a:prstGeom>
          <a:noFill/>
        </p:spPr>
        <p:txBody>
          <a:bodyPr wrap="none" rtlCol="0">
            <a:spAutoFit/>
          </a:bodyPr>
          <a:lstStyle/>
          <a:p>
            <a:r>
              <a:rPr lang="nl-NL" sz="1200" dirty="0"/>
              <a:t>Wouter Koole, laboratorium specialist genetica</a:t>
            </a:r>
          </a:p>
        </p:txBody>
      </p:sp>
    </p:spTree>
    <p:extLst>
      <p:ext uri="{BB962C8B-B14F-4D97-AF65-F5344CB8AC3E}">
        <p14:creationId xmlns:p14="http://schemas.microsoft.com/office/powerpoint/2010/main" val="3015568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FFC8C-9198-6B84-DF81-347A71966B7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6354BFE-F899-66BB-5630-4FB4CE592C5A}"/>
              </a:ext>
            </a:extLst>
          </p:cNvPr>
          <p:cNvSpPr>
            <a:spLocks noGrp="1"/>
          </p:cNvSpPr>
          <p:nvPr>
            <p:ph type="title"/>
          </p:nvPr>
        </p:nvSpPr>
        <p:spPr/>
        <p:txBody>
          <a:bodyPr/>
          <a:lstStyle/>
          <a:p>
            <a:r>
              <a:rPr lang="nl-NL" dirty="0"/>
              <a:t>ALS expertise centrum</a:t>
            </a:r>
          </a:p>
        </p:txBody>
      </p:sp>
      <p:sp>
        <p:nvSpPr>
          <p:cNvPr id="6" name="Ovaal 5">
            <a:extLst>
              <a:ext uri="{FF2B5EF4-FFF2-40B4-BE49-F238E27FC236}">
                <a16:creationId xmlns:a16="http://schemas.microsoft.com/office/drawing/2014/main" id="{FD98D2D3-38FB-BB42-1E35-BD6AB2B50B40}"/>
              </a:ext>
            </a:extLst>
          </p:cNvPr>
          <p:cNvSpPr/>
          <p:nvPr/>
        </p:nvSpPr>
        <p:spPr>
          <a:xfrm>
            <a:off x="714375"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NMZ spreekuur</a:t>
            </a:r>
          </a:p>
        </p:txBody>
      </p:sp>
      <p:sp>
        <p:nvSpPr>
          <p:cNvPr id="7" name="Tekstvak 6">
            <a:extLst>
              <a:ext uri="{FF2B5EF4-FFF2-40B4-BE49-F238E27FC236}">
                <a16:creationId xmlns:a16="http://schemas.microsoft.com/office/drawing/2014/main" id="{2D6FF214-AE47-5ED8-0773-DE601205C83E}"/>
              </a:ext>
            </a:extLst>
          </p:cNvPr>
          <p:cNvSpPr txBox="1"/>
          <p:nvPr/>
        </p:nvSpPr>
        <p:spPr>
          <a:xfrm>
            <a:off x="714375" y="2514373"/>
            <a:ext cx="1306768" cy="461665"/>
          </a:xfrm>
          <a:prstGeom prst="rect">
            <a:avLst/>
          </a:prstGeom>
          <a:noFill/>
        </p:spPr>
        <p:txBody>
          <a:bodyPr wrap="none" rtlCol="0">
            <a:spAutoFit/>
          </a:bodyPr>
          <a:lstStyle/>
          <a:p>
            <a:r>
              <a:rPr lang="nl-NL" sz="1200" dirty="0"/>
              <a:t>Diagnosestelling</a:t>
            </a:r>
          </a:p>
          <a:p>
            <a:r>
              <a:rPr lang="nl-NL" sz="1200" dirty="0"/>
              <a:t>DNA dx inzetten</a:t>
            </a:r>
          </a:p>
        </p:txBody>
      </p:sp>
      <p:sp>
        <p:nvSpPr>
          <p:cNvPr id="8" name="Pijl links 7">
            <a:extLst>
              <a:ext uri="{FF2B5EF4-FFF2-40B4-BE49-F238E27FC236}">
                <a16:creationId xmlns:a16="http://schemas.microsoft.com/office/drawing/2014/main" id="{1B40132A-71E0-4981-5569-61FE9C5BBE3A}"/>
              </a:ext>
            </a:extLst>
          </p:cNvPr>
          <p:cNvSpPr/>
          <p:nvPr/>
        </p:nvSpPr>
        <p:spPr>
          <a:xfrm>
            <a:off x="2137020" y="1793503"/>
            <a:ext cx="718475" cy="8157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2AD9B0A4-ED6D-A14A-2CCE-5488A1122F20}"/>
              </a:ext>
            </a:extLst>
          </p:cNvPr>
          <p:cNvSpPr txBox="1"/>
          <p:nvPr/>
        </p:nvSpPr>
        <p:spPr>
          <a:xfrm>
            <a:off x="2026548" y="1401088"/>
            <a:ext cx="1103187" cy="261610"/>
          </a:xfrm>
          <a:prstGeom prst="rect">
            <a:avLst/>
          </a:prstGeom>
        </p:spPr>
        <p:txBody>
          <a:bodyPr wrap="none" rtlCol="0">
            <a:spAutoFit/>
          </a:bodyPr>
          <a:lstStyle/>
          <a:p>
            <a:r>
              <a:rPr lang="nl-NL" sz="1050" dirty="0"/>
              <a:t>Bij elke patiënt</a:t>
            </a:r>
          </a:p>
        </p:txBody>
      </p:sp>
      <p:sp>
        <p:nvSpPr>
          <p:cNvPr id="10" name="Ovaal 9">
            <a:extLst>
              <a:ext uri="{FF2B5EF4-FFF2-40B4-BE49-F238E27FC236}">
                <a16:creationId xmlns:a16="http://schemas.microsoft.com/office/drawing/2014/main" id="{4C8623DC-6EB9-0DAF-B15C-125F99987CB0}"/>
              </a:ext>
            </a:extLst>
          </p:cNvPr>
          <p:cNvSpPr/>
          <p:nvPr/>
        </p:nvSpPr>
        <p:spPr>
          <a:xfrm>
            <a:off x="2994108"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Lab genetica</a:t>
            </a:r>
          </a:p>
        </p:txBody>
      </p:sp>
      <p:sp>
        <p:nvSpPr>
          <p:cNvPr id="11" name="Tekstvak 10">
            <a:extLst>
              <a:ext uri="{FF2B5EF4-FFF2-40B4-BE49-F238E27FC236}">
                <a16:creationId xmlns:a16="http://schemas.microsoft.com/office/drawing/2014/main" id="{C7CF91EE-3E92-6CE4-0B11-F8B9C120CBE8}"/>
              </a:ext>
            </a:extLst>
          </p:cNvPr>
          <p:cNvSpPr txBox="1"/>
          <p:nvPr/>
        </p:nvSpPr>
        <p:spPr>
          <a:xfrm>
            <a:off x="2938219" y="2503344"/>
            <a:ext cx="1633781" cy="461665"/>
          </a:xfrm>
          <a:prstGeom prst="rect">
            <a:avLst/>
          </a:prstGeom>
          <a:noFill/>
        </p:spPr>
        <p:txBody>
          <a:bodyPr wrap="none" rtlCol="0">
            <a:spAutoFit/>
          </a:bodyPr>
          <a:lstStyle/>
          <a:p>
            <a:r>
              <a:rPr lang="nl-NL" sz="1200" dirty="0"/>
              <a:t>Genetisch onderzoek</a:t>
            </a:r>
          </a:p>
          <a:p>
            <a:r>
              <a:rPr lang="nl-NL" sz="1200" dirty="0"/>
              <a:t>VUSSEN bespreking</a:t>
            </a:r>
          </a:p>
        </p:txBody>
      </p:sp>
      <p:sp>
        <p:nvSpPr>
          <p:cNvPr id="12" name="Pijl links 11">
            <a:extLst>
              <a:ext uri="{FF2B5EF4-FFF2-40B4-BE49-F238E27FC236}">
                <a16:creationId xmlns:a16="http://schemas.microsoft.com/office/drawing/2014/main" id="{4EF4F891-B464-AEBC-5CCF-7A004E345761}"/>
              </a:ext>
            </a:extLst>
          </p:cNvPr>
          <p:cNvSpPr/>
          <p:nvPr/>
        </p:nvSpPr>
        <p:spPr>
          <a:xfrm>
            <a:off x="4382913" y="1801525"/>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9458D113-CB2C-F9CB-70DA-02ED3C2F9CA9}"/>
              </a:ext>
            </a:extLst>
          </p:cNvPr>
          <p:cNvSpPr txBox="1"/>
          <p:nvPr/>
        </p:nvSpPr>
        <p:spPr>
          <a:xfrm>
            <a:off x="4272441" y="1409110"/>
            <a:ext cx="2023311" cy="415498"/>
          </a:xfrm>
          <a:prstGeom prst="rect">
            <a:avLst/>
          </a:prstGeom>
        </p:spPr>
        <p:txBody>
          <a:bodyPr wrap="none" rtlCol="0">
            <a:spAutoFit/>
          </a:bodyPr>
          <a:lstStyle/>
          <a:p>
            <a:r>
              <a:rPr lang="nl-NL" sz="1050" dirty="0"/>
              <a:t>Bij ongunstige uitslag (</a:t>
            </a:r>
            <a:r>
              <a:rPr lang="nl-NL" sz="1050" dirty="0" err="1"/>
              <a:t>kl</a:t>
            </a:r>
            <a:r>
              <a:rPr lang="nl-NL" sz="1050" dirty="0"/>
              <a:t> 3/4/5)</a:t>
            </a:r>
          </a:p>
          <a:p>
            <a:r>
              <a:rPr lang="nl-NL" sz="1050" dirty="0"/>
              <a:t>Bij positieve familie anamnese</a:t>
            </a:r>
          </a:p>
        </p:txBody>
      </p:sp>
      <p:sp>
        <p:nvSpPr>
          <p:cNvPr id="15" name="Tekstvak 14">
            <a:extLst>
              <a:ext uri="{FF2B5EF4-FFF2-40B4-BE49-F238E27FC236}">
                <a16:creationId xmlns:a16="http://schemas.microsoft.com/office/drawing/2014/main" id="{53DEF010-32E9-4149-ABDF-4A3E90115922}"/>
              </a:ext>
            </a:extLst>
          </p:cNvPr>
          <p:cNvSpPr txBox="1"/>
          <p:nvPr/>
        </p:nvSpPr>
        <p:spPr>
          <a:xfrm>
            <a:off x="6476330" y="2499106"/>
            <a:ext cx="1786066" cy="461665"/>
          </a:xfrm>
          <a:prstGeom prst="rect">
            <a:avLst/>
          </a:prstGeom>
          <a:noFill/>
        </p:spPr>
        <p:txBody>
          <a:bodyPr wrap="none" rtlCol="0">
            <a:spAutoFit/>
          </a:bodyPr>
          <a:lstStyle/>
          <a:p>
            <a:r>
              <a:rPr lang="nl-NL" sz="1200" dirty="0"/>
              <a:t>Counseling </a:t>
            </a:r>
          </a:p>
          <a:p>
            <a:r>
              <a:rPr lang="nl-NL" sz="1200" dirty="0"/>
              <a:t>Informeren familieleden</a:t>
            </a:r>
          </a:p>
        </p:txBody>
      </p:sp>
      <p:sp>
        <p:nvSpPr>
          <p:cNvPr id="16" name="Pijl links 15">
            <a:extLst>
              <a:ext uri="{FF2B5EF4-FFF2-40B4-BE49-F238E27FC236}">
                <a16:creationId xmlns:a16="http://schemas.microsoft.com/office/drawing/2014/main" id="{269889EA-8071-5CA9-75C5-F36722C018FB}"/>
              </a:ext>
            </a:extLst>
          </p:cNvPr>
          <p:cNvSpPr/>
          <p:nvPr/>
        </p:nvSpPr>
        <p:spPr>
          <a:xfrm rot="5400000">
            <a:off x="6680923" y="3348339"/>
            <a:ext cx="647105" cy="866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267BF225-7189-E30C-19CF-166BF91A6DAC}"/>
              </a:ext>
            </a:extLst>
          </p:cNvPr>
          <p:cNvSpPr/>
          <p:nvPr/>
        </p:nvSpPr>
        <p:spPr>
          <a:xfrm>
            <a:off x="6325895" y="3822534"/>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KLG-PST</a:t>
            </a:r>
          </a:p>
          <a:p>
            <a:pPr algn="ctr"/>
            <a:r>
              <a:rPr lang="nl-NL" sz="1400" dirty="0"/>
              <a:t>spreekuur</a:t>
            </a:r>
          </a:p>
        </p:txBody>
      </p:sp>
      <p:sp>
        <p:nvSpPr>
          <p:cNvPr id="18" name="Tekstvak 17">
            <a:extLst>
              <a:ext uri="{FF2B5EF4-FFF2-40B4-BE49-F238E27FC236}">
                <a16:creationId xmlns:a16="http://schemas.microsoft.com/office/drawing/2014/main" id="{47EEBCAB-2735-1AEE-9902-A7325E7F3945}"/>
              </a:ext>
            </a:extLst>
          </p:cNvPr>
          <p:cNvSpPr txBox="1"/>
          <p:nvPr/>
        </p:nvSpPr>
        <p:spPr>
          <a:xfrm>
            <a:off x="7047789" y="3258177"/>
            <a:ext cx="907621" cy="253916"/>
          </a:xfrm>
          <a:prstGeom prst="rect">
            <a:avLst/>
          </a:prstGeom>
        </p:spPr>
        <p:txBody>
          <a:bodyPr wrap="none" rtlCol="0">
            <a:spAutoFit/>
          </a:bodyPr>
          <a:lstStyle/>
          <a:p>
            <a:r>
              <a:rPr lang="nl-NL" sz="1050" dirty="0"/>
              <a:t>familieleden</a:t>
            </a:r>
          </a:p>
        </p:txBody>
      </p:sp>
      <p:sp>
        <p:nvSpPr>
          <p:cNvPr id="19" name="Pijl links 18">
            <a:extLst>
              <a:ext uri="{FF2B5EF4-FFF2-40B4-BE49-F238E27FC236}">
                <a16:creationId xmlns:a16="http://schemas.microsoft.com/office/drawing/2014/main" id="{1012BCC4-D675-72FA-6C98-421C6F906171}"/>
              </a:ext>
            </a:extLst>
          </p:cNvPr>
          <p:cNvSpPr/>
          <p:nvPr/>
        </p:nvSpPr>
        <p:spPr>
          <a:xfrm rot="10800000">
            <a:off x="4382913" y="4390550"/>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095B18D4-3B49-650D-03F8-C91223F47FA5}"/>
              </a:ext>
            </a:extLst>
          </p:cNvPr>
          <p:cNvSpPr txBox="1"/>
          <p:nvPr/>
        </p:nvSpPr>
        <p:spPr>
          <a:xfrm>
            <a:off x="4309560" y="4427325"/>
            <a:ext cx="2252540" cy="253916"/>
          </a:xfrm>
          <a:prstGeom prst="rect">
            <a:avLst/>
          </a:prstGeom>
        </p:spPr>
        <p:txBody>
          <a:bodyPr wrap="none" rtlCol="0">
            <a:spAutoFit/>
          </a:bodyPr>
          <a:lstStyle/>
          <a:p>
            <a:r>
              <a:rPr lang="nl-NL" sz="1050" dirty="0"/>
              <a:t>Bij ongunstige uitslag mogelijkheid</a:t>
            </a:r>
          </a:p>
        </p:txBody>
      </p:sp>
      <p:sp>
        <p:nvSpPr>
          <p:cNvPr id="21" name="Ovaal 20">
            <a:extLst>
              <a:ext uri="{FF2B5EF4-FFF2-40B4-BE49-F238E27FC236}">
                <a16:creationId xmlns:a16="http://schemas.microsoft.com/office/drawing/2014/main" id="{0ED50216-9FC3-F94D-EB04-1E37D3C4DB00}"/>
              </a:ext>
            </a:extLst>
          </p:cNvPr>
          <p:cNvSpPr/>
          <p:nvPr/>
        </p:nvSpPr>
        <p:spPr>
          <a:xfrm>
            <a:off x="2992618" y="3822533"/>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NEU-PST</a:t>
            </a:r>
          </a:p>
          <a:p>
            <a:pPr algn="ctr"/>
            <a:r>
              <a:rPr lang="nl-NL" sz="1400" dirty="0"/>
              <a:t>spreekuur</a:t>
            </a:r>
          </a:p>
        </p:txBody>
      </p:sp>
      <p:sp>
        <p:nvSpPr>
          <p:cNvPr id="14" name="Ovaal 13">
            <a:extLst>
              <a:ext uri="{FF2B5EF4-FFF2-40B4-BE49-F238E27FC236}">
                <a16:creationId xmlns:a16="http://schemas.microsoft.com/office/drawing/2014/main" id="{CFED10A5-EAA6-D58D-962A-D4791AAF5202}"/>
              </a:ext>
            </a:extLst>
          </p:cNvPr>
          <p:cNvSpPr/>
          <p:nvPr/>
        </p:nvSpPr>
        <p:spPr>
          <a:xfrm>
            <a:off x="6325895" y="1188711"/>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KLG-NEU</a:t>
            </a:r>
          </a:p>
          <a:p>
            <a:pPr algn="ctr"/>
            <a:r>
              <a:rPr lang="nl-NL" sz="1400" dirty="0"/>
              <a:t>spreekuur</a:t>
            </a:r>
          </a:p>
        </p:txBody>
      </p:sp>
    </p:spTree>
    <p:extLst>
      <p:ext uri="{BB962C8B-B14F-4D97-AF65-F5344CB8AC3E}">
        <p14:creationId xmlns:p14="http://schemas.microsoft.com/office/powerpoint/2010/main" val="91340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1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F2FD0-18C4-142B-952D-ECF016D6913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ECA05B30-28A0-C67F-6C06-5C15EA08123A}"/>
              </a:ext>
            </a:extLst>
          </p:cNvPr>
          <p:cNvSpPr>
            <a:spLocks noGrp="1"/>
          </p:cNvSpPr>
          <p:nvPr>
            <p:ph type="title"/>
          </p:nvPr>
        </p:nvSpPr>
        <p:spPr/>
        <p:txBody>
          <a:bodyPr/>
          <a:lstStyle/>
          <a:p>
            <a:r>
              <a:rPr lang="nl-NL" dirty="0"/>
              <a:t>Combi spreekuur klinische genetica - neurologie</a:t>
            </a:r>
          </a:p>
        </p:txBody>
      </p:sp>
      <p:pic>
        <p:nvPicPr>
          <p:cNvPr id="7170" name="Picture 2" descr="wouter-van-rheenen-blauw">
            <a:extLst>
              <a:ext uri="{FF2B5EF4-FFF2-40B4-BE49-F238E27FC236}">
                <a16:creationId xmlns:a16="http://schemas.microsoft.com/office/drawing/2014/main" id="{FF39A9BC-E89A-F5B4-BA8A-C73ACF5DB010}"/>
              </a:ext>
            </a:extLst>
          </p:cNvPr>
          <p:cNvPicPr>
            <a:picLocks noGrp="1" noChangeAspect="1" noChangeArrowheads="1"/>
          </p:cNvPicPr>
          <p:nvPr>
            <p:ph sz="half" idx="13"/>
          </p:nvPr>
        </p:nvPicPr>
        <p:blipFill>
          <a:blip r:embed="rId3">
            <a:extLst>
              <a:ext uri="{28A0092B-C50C-407E-A947-70E740481C1C}">
                <a14:useLocalDpi xmlns:a14="http://schemas.microsoft.com/office/drawing/2010/main" val="0"/>
              </a:ext>
            </a:extLst>
          </a:blip>
          <a:srcRect/>
          <a:stretch>
            <a:fillRect/>
          </a:stretch>
        </p:blipFill>
        <p:spPr bwMode="auto">
          <a:xfrm>
            <a:off x="5795933" y="3300738"/>
            <a:ext cx="1261510" cy="1469275"/>
          </a:xfrm>
          <a:prstGeom prst="rect">
            <a:avLst/>
          </a:prstGeom>
          <a:noFill/>
          <a:extLst>
            <a:ext uri="{909E8E84-426E-40DD-AFC4-6F175D3DCCD1}">
              <a14:hiddenFill xmlns:a14="http://schemas.microsoft.com/office/drawing/2010/main">
                <a:solidFill>
                  <a:srgbClr val="FFFFFF"/>
                </a:solidFill>
              </a14:hiddenFill>
            </a:ext>
          </a:extLst>
        </p:spPr>
      </p:pic>
      <p:sp>
        <p:nvSpPr>
          <p:cNvPr id="6" name="Tekstvak 5">
            <a:extLst>
              <a:ext uri="{FF2B5EF4-FFF2-40B4-BE49-F238E27FC236}">
                <a16:creationId xmlns:a16="http://schemas.microsoft.com/office/drawing/2014/main" id="{8675B5A4-E79C-3555-EC36-8AACB8109F72}"/>
              </a:ext>
            </a:extLst>
          </p:cNvPr>
          <p:cNvSpPr txBox="1"/>
          <p:nvPr/>
        </p:nvSpPr>
        <p:spPr>
          <a:xfrm>
            <a:off x="719136" y="1188712"/>
            <a:ext cx="6596934" cy="2308324"/>
          </a:xfrm>
          <a:prstGeom prst="rect">
            <a:avLst/>
          </a:prstGeom>
          <a:noFill/>
        </p:spPr>
        <p:txBody>
          <a:bodyPr wrap="square">
            <a:spAutoFit/>
          </a:bodyPr>
          <a:lstStyle/>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Ziektebeeld / prognose </a:t>
            </a:r>
            <a:r>
              <a:rPr lang="nl-NL" dirty="0" err="1"/>
              <a:t>obv</a:t>
            </a:r>
            <a:r>
              <a:rPr lang="nl-NL" dirty="0"/>
              <a:t> fenotype-genotype correlatie</a:t>
            </a:r>
          </a:p>
          <a:p>
            <a:pPr marL="285750" indent="-285750">
              <a:buFont typeface="Arial" panose="020B0604020202020204" pitchFamily="34" charset="0"/>
              <a:buChar char="•"/>
            </a:pPr>
            <a:r>
              <a:rPr lang="nl-NL" dirty="0"/>
              <a:t>Gentherapie, trials</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Erfelijkheid</a:t>
            </a:r>
          </a:p>
          <a:p>
            <a:pPr marL="285750" indent="-285750">
              <a:buFont typeface="Arial" panose="020B0604020202020204" pitchFamily="34" charset="0"/>
              <a:buChar char="•"/>
            </a:pPr>
            <a:r>
              <a:rPr lang="nl-NL" dirty="0"/>
              <a:t>Familieleden informeren: stamboom, familiebrief, </a:t>
            </a:r>
            <a:r>
              <a:rPr lang="nl-NL" dirty="0" err="1"/>
              <a:t>zn</a:t>
            </a:r>
            <a:r>
              <a:rPr lang="nl-NL" dirty="0"/>
              <a:t> MMW</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Vervolgafspraak </a:t>
            </a:r>
          </a:p>
        </p:txBody>
      </p:sp>
      <p:pic>
        <p:nvPicPr>
          <p:cNvPr id="7" name="Afbeelding 6">
            <a:extLst>
              <a:ext uri="{FF2B5EF4-FFF2-40B4-BE49-F238E27FC236}">
                <a16:creationId xmlns:a16="http://schemas.microsoft.com/office/drawing/2014/main" id="{3B36949D-9DDA-8EDF-4310-EB21A89D663C}"/>
              </a:ext>
            </a:extLst>
          </p:cNvPr>
          <p:cNvPicPr>
            <a:picLocks noChangeAspect="1"/>
          </p:cNvPicPr>
          <p:nvPr/>
        </p:nvPicPr>
        <p:blipFill>
          <a:blip r:embed="rId4"/>
          <a:stretch>
            <a:fillRect/>
          </a:stretch>
        </p:blipFill>
        <p:spPr>
          <a:xfrm>
            <a:off x="7107321" y="3300738"/>
            <a:ext cx="1227837" cy="1469275"/>
          </a:xfrm>
          <a:prstGeom prst="rect">
            <a:avLst/>
          </a:prstGeom>
        </p:spPr>
      </p:pic>
      <p:sp>
        <p:nvSpPr>
          <p:cNvPr id="8" name="Tekstvak 7">
            <a:extLst>
              <a:ext uri="{FF2B5EF4-FFF2-40B4-BE49-F238E27FC236}">
                <a16:creationId xmlns:a16="http://schemas.microsoft.com/office/drawing/2014/main" id="{0E502031-3F10-242D-BB4D-B0610FB15DDA}"/>
              </a:ext>
            </a:extLst>
          </p:cNvPr>
          <p:cNvSpPr txBox="1"/>
          <p:nvPr/>
        </p:nvSpPr>
        <p:spPr>
          <a:xfrm>
            <a:off x="5699835" y="4766746"/>
            <a:ext cx="2624436" cy="430887"/>
          </a:xfrm>
          <a:prstGeom prst="rect">
            <a:avLst/>
          </a:prstGeom>
          <a:noFill/>
        </p:spPr>
        <p:txBody>
          <a:bodyPr wrap="none" rtlCol="0">
            <a:spAutoFit/>
          </a:bodyPr>
          <a:lstStyle/>
          <a:p>
            <a:r>
              <a:rPr lang="nl-NL" sz="1100" dirty="0"/>
              <a:t>W. van Rheenen       L. Rumping</a:t>
            </a:r>
          </a:p>
          <a:p>
            <a:r>
              <a:rPr lang="nl-NL" sz="1100" dirty="0"/>
              <a:t>Neuroloog	          Klinisch geneticus</a:t>
            </a:r>
          </a:p>
        </p:txBody>
      </p:sp>
    </p:spTree>
    <p:extLst>
      <p:ext uri="{BB962C8B-B14F-4D97-AF65-F5344CB8AC3E}">
        <p14:creationId xmlns:p14="http://schemas.microsoft.com/office/powerpoint/2010/main" val="3216421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1CA07-EF9C-ECC9-FF43-925159B5B44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D7D05B5-2AD6-35D9-0EC8-F074325492B4}"/>
              </a:ext>
            </a:extLst>
          </p:cNvPr>
          <p:cNvSpPr>
            <a:spLocks noGrp="1"/>
          </p:cNvSpPr>
          <p:nvPr>
            <p:ph type="title"/>
          </p:nvPr>
        </p:nvSpPr>
        <p:spPr/>
        <p:txBody>
          <a:bodyPr/>
          <a:lstStyle/>
          <a:p>
            <a:r>
              <a:rPr lang="nl-NL" dirty="0"/>
              <a:t>ALS expertise centrum</a:t>
            </a:r>
          </a:p>
        </p:txBody>
      </p:sp>
      <p:sp>
        <p:nvSpPr>
          <p:cNvPr id="6" name="Ovaal 5">
            <a:extLst>
              <a:ext uri="{FF2B5EF4-FFF2-40B4-BE49-F238E27FC236}">
                <a16:creationId xmlns:a16="http://schemas.microsoft.com/office/drawing/2014/main" id="{BC55F3EF-BA8A-EADB-703E-25F2CF10287C}"/>
              </a:ext>
            </a:extLst>
          </p:cNvPr>
          <p:cNvSpPr/>
          <p:nvPr/>
        </p:nvSpPr>
        <p:spPr>
          <a:xfrm>
            <a:off x="714375"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NMZ spreekuur</a:t>
            </a:r>
          </a:p>
        </p:txBody>
      </p:sp>
      <p:sp>
        <p:nvSpPr>
          <p:cNvPr id="7" name="Tekstvak 6">
            <a:extLst>
              <a:ext uri="{FF2B5EF4-FFF2-40B4-BE49-F238E27FC236}">
                <a16:creationId xmlns:a16="http://schemas.microsoft.com/office/drawing/2014/main" id="{18A432B2-13F3-8C95-BA5B-487849615B74}"/>
              </a:ext>
            </a:extLst>
          </p:cNvPr>
          <p:cNvSpPr txBox="1"/>
          <p:nvPr/>
        </p:nvSpPr>
        <p:spPr>
          <a:xfrm>
            <a:off x="714375" y="2514373"/>
            <a:ext cx="1306768" cy="461665"/>
          </a:xfrm>
          <a:prstGeom prst="rect">
            <a:avLst/>
          </a:prstGeom>
          <a:noFill/>
        </p:spPr>
        <p:txBody>
          <a:bodyPr wrap="none" rtlCol="0">
            <a:spAutoFit/>
          </a:bodyPr>
          <a:lstStyle/>
          <a:p>
            <a:r>
              <a:rPr lang="nl-NL" sz="1200" dirty="0"/>
              <a:t>Diagnosestelling</a:t>
            </a:r>
          </a:p>
          <a:p>
            <a:r>
              <a:rPr lang="nl-NL" sz="1200" dirty="0"/>
              <a:t>DNA dx inzetten</a:t>
            </a:r>
          </a:p>
        </p:txBody>
      </p:sp>
      <p:sp>
        <p:nvSpPr>
          <p:cNvPr id="8" name="Pijl links 7">
            <a:extLst>
              <a:ext uri="{FF2B5EF4-FFF2-40B4-BE49-F238E27FC236}">
                <a16:creationId xmlns:a16="http://schemas.microsoft.com/office/drawing/2014/main" id="{2586B9DB-95DA-6309-D3BB-AE5397F7F86E}"/>
              </a:ext>
            </a:extLst>
          </p:cNvPr>
          <p:cNvSpPr/>
          <p:nvPr/>
        </p:nvSpPr>
        <p:spPr>
          <a:xfrm>
            <a:off x="2137020" y="1793503"/>
            <a:ext cx="718475" cy="8157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F3BEA97-714B-FC5B-6049-10B98D88602E}"/>
              </a:ext>
            </a:extLst>
          </p:cNvPr>
          <p:cNvSpPr txBox="1"/>
          <p:nvPr/>
        </p:nvSpPr>
        <p:spPr>
          <a:xfrm>
            <a:off x="2026548" y="1401088"/>
            <a:ext cx="1103187" cy="261610"/>
          </a:xfrm>
          <a:prstGeom prst="rect">
            <a:avLst/>
          </a:prstGeom>
        </p:spPr>
        <p:txBody>
          <a:bodyPr wrap="none" rtlCol="0">
            <a:spAutoFit/>
          </a:bodyPr>
          <a:lstStyle/>
          <a:p>
            <a:r>
              <a:rPr lang="nl-NL" sz="1050" dirty="0"/>
              <a:t>Bij elke patiënt</a:t>
            </a:r>
          </a:p>
        </p:txBody>
      </p:sp>
      <p:sp>
        <p:nvSpPr>
          <p:cNvPr id="10" name="Ovaal 9">
            <a:extLst>
              <a:ext uri="{FF2B5EF4-FFF2-40B4-BE49-F238E27FC236}">
                <a16:creationId xmlns:a16="http://schemas.microsoft.com/office/drawing/2014/main" id="{7898C91E-3ECC-41E7-99E4-9C036B30CF4B}"/>
              </a:ext>
            </a:extLst>
          </p:cNvPr>
          <p:cNvSpPr/>
          <p:nvPr/>
        </p:nvSpPr>
        <p:spPr>
          <a:xfrm>
            <a:off x="2994108" y="1188712"/>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Lab genetica</a:t>
            </a:r>
          </a:p>
        </p:txBody>
      </p:sp>
      <p:sp>
        <p:nvSpPr>
          <p:cNvPr id="11" name="Tekstvak 10">
            <a:extLst>
              <a:ext uri="{FF2B5EF4-FFF2-40B4-BE49-F238E27FC236}">
                <a16:creationId xmlns:a16="http://schemas.microsoft.com/office/drawing/2014/main" id="{A84006E1-4C9E-D3E7-F5DD-8B52B49B5885}"/>
              </a:ext>
            </a:extLst>
          </p:cNvPr>
          <p:cNvSpPr txBox="1"/>
          <p:nvPr/>
        </p:nvSpPr>
        <p:spPr>
          <a:xfrm>
            <a:off x="2938219" y="2503344"/>
            <a:ext cx="1633781" cy="461665"/>
          </a:xfrm>
          <a:prstGeom prst="rect">
            <a:avLst/>
          </a:prstGeom>
          <a:noFill/>
        </p:spPr>
        <p:txBody>
          <a:bodyPr wrap="none" rtlCol="0">
            <a:spAutoFit/>
          </a:bodyPr>
          <a:lstStyle/>
          <a:p>
            <a:r>
              <a:rPr lang="nl-NL" sz="1200" dirty="0"/>
              <a:t>Genetisch onderzoek</a:t>
            </a:r>
          </a:p>
          <a:p>
            <a:r>
              <a:rPr lang="nl-NL" sz="1200" dirty="0"/>
              <a:t>VUSSEN bespreking</a:t>
            </a:r>
          </a:p>
        </p:txBody>
      </p:sp>
      <p:sp>
        <p:nvSpPr>
          <p:cNvPr id="12" name="Pijl links 11">
            <a:extLst>
              <a:ext uri="{FF2B5EF4-FFF2-40B4-BE49-F238E27FC236}">
                <a16:creationId xmlns:a16="http://schemas.microsoft.com/office/drawing/2014/main" id="{9AABD3FF-C6C4-1322-7F61-533962632BCD}"/>
              </a:ext>
            </a:extLst>
          </p:cNvPr>
          <p:cNvSpPr/>
          <p:nvPr/>
        </p:nvSpPr>
        <p:spPr>
          <a:xfrm>
            <a:off x="4382913" y="1801525"/>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3" name="Tekstvak 12">
            <a:extLst>
              <a:ext uri="{FF2B5EF4-FFF2-40B4-BE49-F238E27FC236}">
                <a16:creationId xmlns:a16="http://schemas.microsoft.com/office/drawing/2014/main" id="{585C4F9E-3D47-0721-30EF-D3DD7D0FB27B}"/>
              </a:ext>
            </a:extLst>
          </p:cNvPr>
          <p:cNvSpPr txBox="1"/>
          <p:nvPr/>
        </p:nvSpPr>
        <p:spPr>
          <a:xfrm>
            <a:off x="4272441" y="1409110"/>
            <a:ext cx="2023311" cy="415498"/>
          </a:xfrm>
          <a:prstGeom prst="rect">
            <a:avLst/>
          </a:prstGeom>
        </p:spPr>
        <p:txBody>
          <a:bodyPr wrap="none" rtlCol="0">
            <a:spAutoFit/>
          </a:bodyPr>
          <a:lstStyle/>
          <a:p>
            <a:r>
              <a:rPr lang="nl-NL" sz="1050" dirty="0"/>
              <a:t>Bij ongunstige uitslag (</a:t>
            </a:r>
            <a:r>
              <a:rPr lang="nl-NL" sz="1050" dirty="0" err="1"/>
              <a:t>kl</a:t>
            </a:r>
            <a:r>
              <a:rPr lang="nl-NL" sz="1050" dirty="0"/>
              <a:t> 3/4/5)</a:t>
            </a:r>
          </a:p>
          <a:p>
            <a:r>
              <a:rPr lang="nl-NL" sz="1050" dirty="0"/>
              <a:t>Bij positieve familie anamnese</a:t>
            </a:r>
          </a:p>
        </p:txBody>
      </p:sp>
      <p:sp>
        <p:nvSpPr>
          <p:cNvPr id="14" name="Ovaal 13">
            <a:extLst>
              <a:ext uri="{FF2B5EF4-FFF2-40B4-BE49-F238E27FC236}">
                <a16:creationId xmlns:a16="http://schemas.microsoft.com/office/drawing/2014/main" id="{C63E2A7D-F443-A0B8-2E22-90D0080561BC}"/>
              </a:ext>
            </a:extLst>
          </p:cNvPr>
          <p:cNvSpPr/>
          <p:nvPr/>
        </p:nvSpPr>
        <p:spPr>
          <a:xfrm>
            <a:off x="6325895" y="1188711"/>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KLG-NEU</a:t>
            </a:r>
          </a:p>
          <a:p>
            <a:pPr algn="ctr"/>
            <a:r>
              <a:rPr lang="nl-NL" sz="1400" dirty="0"/>
              <a:t>spreekuur</a:t>
            </a:r>
          </a:p>
        </p:txBody>
      </p:sp>
      <p:sp>
        <p:nvSpPr>
          <p:cNvPr id="15" name="Tekstvak 14">
            <a:extLst>
              <a:ext uri="{FF2B5EF4-FFF2-40B4-BE49-F238E27FC236}">
                <a16:creationId xmlns:a16="http://schemas.microsoft.com/office/drawing/2014/main" id="{9157AD68-C722-252F-59CE-A1A5CEF14FA4}"/>
              </a:ext>
            </a:extLst>
          </p:cNvPr>
          <p:cNvSpPr txBox="1"/>
          <p:nvPr/>
        </p:nvSpPr>
        <p:spPr>
          <a:xfrm>
            <a:off x="6476330" y="2499106"/>
            <a:ext cx="1786066" cy="461665"/>
          </a:xfrm>
          <a:prstGeom prst="rect">
            <a:avLst/>
          </a:prstGeom>
          <a:noFill/>
        </p:spPr>
        <p:txBody>
          <a:bodyPr wrap="none" rtlCol="0">
            <a:spAutoFit/>
          </a:bodyPr>
          <a:lstStyle/>
          <a:p>
            <a:r>
              <a:rPr lang="nl-NL" sz="1200" dirty="0"/>
              <a:t>Counseling </a:t>
            </a:r>
          </a:p>
          <a:p>
            <a:r>
              <a:rPr lang="nl-NL" sz="1200" dirty="0"/>
              <a:t>Informeren familieleden</a:t>
            </a:r>
          </a:p>
        </p:txBody>
      </p:sp>
      <p:sp>
        <p:nvSpPr>
          <p:cNvPr id="16" name="Pijl links 15">
            <a:extLst>
              <a:ext uri="{FF2B5EF4-FFF2-40B4-BE49-F238E27FC236}">
                <a16:creationId xmlns:a16="http://schemas.microsoft.com/office/drawing/2014/main" id="{DD364974-9B1E-810C-47CC-8A6148BE4E02}"/>
              </a:ext>
            </a:extLst>
          </p:cNvPr>
          <p:cNvSpPr/>
          <p:nvPr/>
        </p:nvSpPr>
        <p:spPr>
          <a:xfrm rot="5400000">
            <a:off x="6680923" y="3348339"/>
            <a:ext cx="647105" cy="8662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8" name="Tekstvak 17">
            <a:extLst>
              <a:ext uri="{FF2B5EF4-FFF2-40B4-BE49-F238E27FC236}">
                <a16:creationId xmlns:a16="http://schemas.microsoft.com/office/drawing/2014/main" id="{45047C44-C789-C1F6-6510-65363884A448}"/>
              </a:ext>
            </a:extLst>
          </p:cNvPr>
          <p:cNvSpPr txBox="1"/>
          <p:nvPr/>
        </p:nvSpPr>
        <p:spPr>
          <a:xfrm>
            <a:off x="7047789" y="3258177"/>
            <a:ext cx="907621" cy="253916"/>
          </a:xfrm>
          <a:prstGeom prst="rect">
            <a:avLst/>
          </a:prstGeom>
        </p:spPr>
        <p:txBody>
          <a:bodyPr wrap="none" rtlCol="0">
            <a:spAutoFit/>
          </a:bodyPr>
          <a:lstStyle/>
          <a:p>
            <a:r>
              <a:rPr lang="nl-NL" sz="1050" dirty="0"/>
              <a:t>familieleden</a:t>
            </a:r>
          </a:p>
        </p:txBody>
      </p:sp>
      <p:sp>
        <p:nvSpPr>
          <p:cNvPr id="19" name="Pijl links 18">
            <a:extLst>
              <a:ext uri="{FF2B5EF4-FFF2-40B4-BE49-F238E27FC236}">
                <a16:creationId xmlns:a16="http://schemas.microsoft.com/office/drawing/2014/main" id="{DBAC340E-553F-F644-4897-AB32EC3F81AB}"/>
              </a:ext>
            </a:extLst>
          </p:cNvPr>
          <p:cNvSpPr/>
          <p:nvPr/>
        </p:nvSpPr>
        <p:spPr>
          <a:xfrm rot="10800000">
            <a:off x="4382913" y="4390550"/>
            <a:ext cx="1793298" cy="7354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0EE2BC56-7948-7127-6F7E-1D95502B77C1}"/>
              </a:ext>
            </a:extLst>
          </p:cNvPr>
          <p:cNvSpPr txBox="1"/>
          <p:nvPr/>
        </p:nvSpPr>
        <p:spPr>
          <a:xfrm>
            <a:off x="4309560" y="4427325"/>
            <a:ext cx="2252540" cy="253916"/>
          </a:xfrm>
          <a:prstGeom prst="rect">
            <a:avLst/>
          </a:prstGeom>
        </p:spPr>
        <p:txBody>
          <a:bodyPr wrap="none" rtlCol="0">
            <a:spAutoFit/>
          </a:bodyPr>
          <a:lstStyle/>
          <a:p>
            <a:r>
              <a:rPr lang="nl-NL" sz="1050" dirty="0"/>
              <a:t>Bij ongunstige uitslag mogelijkheid</a:t>
            </a:r>
          </a:p>
        </p:txBody>
      </p:sp>
      <p:sp>
        <p:nvSpPr>
          <p:cNvPr id="21" name="Ovaal 20">
            <a:extLst>
              <a:ext uri="{FF2B5EF4-FFF2-40B4-BE49-F238E27FC236}">
                <a16:creationId xmlns:a16="http://schemas.microsoft.com/office/drawing/2014/main" id="{91B9C336-33E3-3B0E-E288-D99BA1DC37E9}"/>
              </a:ext>
            </a:extLst>
          </p:cNvPr>
          <p:cNvSpPr/>
          <p:nvPr/>
        </p:nvSpPr>
        <p:spPr>
          <a:xfrm>
            <a:off x="2992618" y="3822533"/>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NEU-PST</a:t>
            </a:r>
          </a:p>
          <a:p>
            <a:pPr algn="ctr"/>
            <a:r>
              <a:rPr lang="nl-NL" sz="1400" dirty="0"/>
              <a:t>spreekuur</a:t>
            </a:r>
          </a:p>
        </p:txBody>
      </p:sp>
      <p:sp>
        <p:nvSpPr>
          <p:cNvPr id="17" name="Ovaal 16">
            <a:extLst>
              <a:ext uri="{FF2B5EF4-FFF2-40B4-BE49-F238E27FC236}">
                <a16:creationId xmlns:a16="http://schemas.microsoft.com/office/drawing/2014/main" id="{79E81CE0-DEAD-4218-98E4-64AEAA33AB7C}"/>
              </a:ext>
            </a:extLst>
          </p:cNvPr>
          <p:cNvSpPr/>
          <p:nvPr/>
        </p:nvSpPr>
        <p:spPr>
          <a:xfrm>
            <a:off x="6325895" y="3822534"/>
            <a:ext cx="1315452" cy="120958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l-NL" sz="1400" dirty="0"/>
              <a:t>KLG-PST</a:t>
            </a:r>
          </a:p>
          <a:p>
            <a:pPr algn="ctr"/>
            <a:r>
              <a:rPr lang="nl-NL" sz="1400" dirty="0"/>
              <a:t>spreekuur</a:t>
            </a:r>
          </a:p>
        </p:txBody>
      </p:sp>
    </p:spTree>
    <p:extLst>
      <p:ext uri="{BB962C8B-B14F-4D97-AF65-F5344CB8AC3E}">
        <p14:creationId xmlns:p14="http://schemas.microsoft.com/office/powerpoint/2010/main" val="219622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2F30-C048-73D7-A139-D2A7D71162B3}"/>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3B4A7BF5-2077-967D-22BF-86AEEED33E66}"/>
              </a:ext>
            </a:extLst>
          </p:cNvPr>
          <p:cNvSpPr>
            <a:spLocks noGrp="1"/>
          </p:cNvSpPr>
          <p:nvPr>
            <p:ph type="title"/>
          </p:nvPr>
        </p:nvSpPr>
        <p:spPr/>
        <p:txBody>
          <a:bodyPr/>
          <a:lstStyle/>
          <a:p>
            <a:r>
              <a:rPr lang="nl-NL" dirty="0"/>
              <a:t>Combi spreekuur presymptomatisch onderzoek</a:t>
            </a:r>
          </a:p>
        </p:txBody>
      </p:sp>
      <p:pic>
        <p:nvPicPr>
          <p:cNvPr id="7" name="Afbeelding 6">
            <a:extLst>
              <a:ext uri="{FF2B5EF4-FFF2-40B4-BE49-F238E27FC236}">
                <a16:creationId xmlns:a16="http://schemas.microsoft.com/office/drawing/2014/main" id="{A70904C1-7D9C-BB69-CD25-3E2A5DA1171F}"/>
              </a:ext>
            </a:extLst>
          </p:cNvPr>
          <p:cNvPicPr>
            <a:picLocks noChangeAspect="1"/>
          </p:cNvPicPr>
          <p:nvPr/>
        </p:nvPicPr>
        <p:blipFill>
          <a:blip r:embed="rId3"/>
          <a:stretch>
            <a:fillRect/>
          </a:stretch>
        </p:blipFill>
        <p:spPr>
          <a:xfrm>
            <a:off x="6381751" y="2485498"/>
            <a:ext cx="2478526" cy="1618211"/>
          </a:xfrm>
          <a:prstGeom prst="rect">
            <a:avLst/>
          </a:prstGeom>
        </p:spPr>
      </p:pic>
      <p:sp>
        <p:nvSpPr>
          <p:cNvPr id="8" name="Tekstvak 7">
            <a:extLst>
              <a:ext uri="{FF2B5EF4-FFF2-40B4-BE49-F238E27FC236}">
                <a16:creationId xmlns:a16="http://schemas.microsoft.com/office/drawing/2014/main" id="{C9402A4C-7FD0-4F4C-1B44-C4DCD9935BF1}"/>
              </a:ext>
            </a:extLst>
          </p:cNvPr>
          <p:cNvSpPr txBox="1"/>
          <p:nvPr/>
        </p:nvSpPr>
        <p:spPr>
          <a:xfrm>
            <a:off x="6881869" y="4319794"/>
            <a:ext cx="1478289" cy="646331"/>
          </a:xfrm>
          <a:prstGeom prst="rect">
            <a:avLst/>
          </a:prstGeom>
          <a:noFill/>
        </p:spPr>
        <p:txBody>
          <a:bodyPr wrap="none" rtlCol="0">
            <a:spAutoFit/>
          </a:bodyPr>
          <a:lstStyle/>
          <a:p>
            <a:pPr algn="r"/>
            <a:r>
              <a:rPr lang="nl-NL" sz="1200" dirty="0"/>
              <a:t>Elisa de Bruijn</a:t>
            </a:r>
          </a:p>
          <a:p>
            <a:pPr algn="r"/>
            <a:r>
              <a:rPr lang="nl-NL" sz="1200" dirty="0"/>
              <a:t>Stijn </a:t>
            </a:r>
            <a:r>
              <a:rPr lang="nl-NL" sz="1200" dirty="0" err="1"/>
              <a:t>Wielemans</a:t>
            </a:r>
            <a:endParaRPr lang="nl-NL" sz="1200" dirty="0"/>
          </a:p>
          <a:p>
            <a:pPr algn="r"/>
            <a:r>
              <a:rPr lang="nl-NL" sz="1200" dirty="0"/>
              <a:t>Marlinde </a:t>
            </a:r>
            <a:r>
              <a:rPr lang="nl-NL" sz="1200" dirty="0" err="1"/>
              <a:t>Leuverink</a:t>
            </a:r>
            <a:endParaRPr lang="nl-NL" sz="1200" dirty="0"/>
          </a:p>
        </p:txBody>
      </p:sp>
      <p:sp>
        <p:nvSpPr>
          <p:cNvPr id="9" name="Tekstvak 8">
            <a:extLst>
              <a:ext uri="{FF2B5EF4-FFF2-40B4-BE49-F238E27FC236}">
                <a16:creationId xmlns:a16="http://schemas.microsoft.com/office/drawing/2014/main" id="{AEE1D51A-0D4B-3369-FBBE-720A0BAAC136}"/>
              </a:ext>
            </a:extLst>
          </p:cNvPr>
          <p:cNvSpPr txBox="1"/>
          <p:nvPr/>
        </p:nvSpPr>
        <p:spPr>
          <a:xfrm>
            <a:off x="6675120" y="4103709"/>
            <a:ext cx="2263761" cy="276999"/>
          </a:xfrm>
          <a:prstGeom prst="rect">
            <a:avLst/>
          </a:prstGeom>
          <a:noFill/>
        </p:spPr>
        <p:txBody>
          <a:bodyPr wrap="none" rtlCol="0">
            <a:spAutoFit/>
          </a:bodyPr>
          <a:lstStyle/>
          <a:p>
            <a:r>
              <a:rPr lang="nl-NL" sz="1200" dirty="0"/>
              <a:t>Medisch maatschappelijk werk</a:t>
            </a:r>
          </a:p>
        </p:txBody>
      </p:sp>
      <p:sp>
        <p:nvSpPr>
          <p:cNvPr id="10" name="Tekstvak 9">
            <a:extLst>
              <a:ext uri="{FF2B5EF4-FFF2-40B4-BE49-F238E27FC236}">
                <a16:creationId xmlns:a16="http://schemas.microsoft.com/office/drawing/2014/main" id="{883194F0-3B48-7D78-BB62-9CAFDB6E4D9B}"/>
              </a:ext>
            </a:extLst>
          </p:cNvPr>
          <p:cNvSpPr txBox="1"/>
          <p:nvPr/>
        </p:nvSpPr>
        <p:spPr>
          <a:xfrm>
            <a:off x="679075" y="1039791"/>
            <a:ext cx="5699445" cy="3918701"/>
          </a:xfrm>
          <a:prstGeom prst="rect">
            <a:avLst/>
          </a:prstGeom>
          <a:noFill/>
        </p:spPr>
        <p:txBody>
          <a:bodyPr wrap="none" rtlCol="0">
            <a:spAutoFit/>
          </a:bodyPr>
          <a:lstStyle/>
          <a:p>
            <a:r>
              <a:rPr lang="nl-NL" dirty="0">
                <a:latin typeface="Segoe UI Symbol" panose="020B0502040204020203" pitchFamily="34" charset="0"/>
                <a:ea typeface="Segoe UI Symbol" panose="020B0502040204020203" pitchFamily="34" charset="0"/>
              </a:rPr>
              <a:t>Counseling gezonde at-risk familieleden</a:t>
            </a:r>
          </a:p>
          <a:p>
            <a:endParaRPr lang="nl-NL" dirty="0">
              <a:latin typeface="Segoe UI Symbol" panose="020B0502040204020203" pitchFamily="34" charset="0"/>
              <a:ea typeface="Segoe UI Symbol" panose="020B0502040204020203" pitchFamily="34" charset="0"/>
            </a:endParaRP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Ziektebeeld</a:t>
            </a: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Erfelijkheid en penetrantie</a:t>
            </a: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Behandelopties</a:t>
            </a: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Communicatie in het gezin: </a:t>
            </a:r>
          </a:p>
          <a:p>
            <a:pPr>
              <a:lnSpc>
                <a:spcPct val="150000"/>
              </a:lnSpc>
            </a:pPr>
            <a:r>
              <a:rPr lang="nl-NL" dirty="0">
                <a:latin typeface="Segoe UI Symbol" panose="020B0502040204020203" pitchFamily="34" charset="0"/>
                <a:ea typeface="Segoe UI Symbol" panose="020B0502040204020203" pitchFamily="34" charset="0"/>
              </a:rPr>
              <a:t>     </a:t>
            </a:r>
            <a:r>
              <a:rPr lang="nl-NL" dirty="0" err="1">
                <a:latin typeface="Segoe UI Symbol" panose="020B0502040204020203" pitchFamily="34" charset="0"/>
                <a:ea typeface="Segoe UI Symbol" panose="020B0502040204020203" pitchFamily="34" charset="0"/>
              </a:rPr>
              <a:t>https</a:t>
            </a:r>
            <a:r>
              <a:rPr lang="nl-NL" dirty="0">
                <a:latin typeface="Segoe UI Symbol" panose="020B0502040204020203" pitchFamily="34" charset="0"/>
                <a:ea typeface="Segoe UI Symbol" panose="020B0502040204020203" pitchFamily="34" charset="0"/>
              </a:rPr>
              <a:t>://als-</a:t>
            </a:r>
            <a:r>
              <a:rPr lang="nl-NL" dirty="0" err="1">
                <a:latin typeface="Segoe UI Symbol" panose="020B0502040204020203" pitchFamily="34" charset="0"/>
                <a:ea typeface="Segoe UI Symbol" panose="020B0502040204020203" pitchFamily="34" charset="0"/>
              </a:rPr>
              <a:t>centrum.nl</a:t>
            </a:r>
            <a:r>
              <a:rPr lang="nl-NL" dirty="0">
                <a:latin typeface="Segoe UI Symbol" panose="020B0502040204020203" pitchFamily="34" charset="0"/>
                <a:ea typeface="Segoe UI Symbol" panose="020B0502040204020203" pitchFamily="34" charset="0"/>
              </a:rPr>
              <a:t>/kennisbank/als-in-het-gezin/</a:t>
            </a: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Keuzevorming</a:t>
            </a: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Impact van een gunstige / ongunstige uitslag</a:t>
            </a:r>
          </a:p>
          <a:p>
            <a:pPr marL="285750" indent="-285750">
              <a:lnSpc>
                <a:spcPct val="150000"/>
              </a:lnSpc>
              <a:buFont typeface="Arial" panose="020B0604020202020204" pitchFamily="34" charset="0"/>
              <a:buChar char="•"/>
            </a:pPr>
            <a:r>
              <a:rPr lang="nl-NL" dirty="0">
                <a:latin typeface="Segoe UI Symbol" panose="020B0502040204020203" pitchFamily="34" charset="0"/>
                <a:ea typeface="Segoe UI Symbol" panose="020B0502040204020203" pitchFamily="34" charset="0"/>
              </a:rPr>
              <a:t>Verzekeringen </a:t>
            </a:r>
          </a:p>
        </p:txBody>
      </p:sp>
    </p:spTree>
    <p:extLst>
      <p:ext uri="{BB962C8B-B14F-4D97-AF65-F5344CB8AC3E}">
        <p14:creationId xmlns:p14="http://schemas.microsoft.com/office/powerpoint/2010/main" val="826219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92941485-5E60-8501-6069-544B312C8AD3}"/>
              </a:ext>
            </a:extLst>
          </p:cNvPr>
          <p:cNvPicPr>
            <a:picLocks noGrp="1" noChangeAspect="1"/>
          </p:cNvPicPr>
          <p:nvPr>
            <p:ph sz="half" idx="13"/>
          </p:nvPr>
        </p:nvPicPr>
        <p:blipFill>
          <a:blip r:embed="rId3"/>
          <a:stretch>
            <a:fillRect/>
          </a:stretch>
        </p:blipFill>
        <p:spPr>
          <a:xfrm>
            <a:off x="6115573" y="681805"/>
            <a:ext cx="2453835" cy="3515823"/>
          </a:xfrm>
          <a:prstGeom prst="rect">
            <a:avLst/>
          </a:prstGeom>
        </p:spPr>
      </p:pic>
      <p:sp>
        <p:nvSpPr>
          <p:cNvPr id="4" name="Titel 3">
            <a:extLst>
              <a:ext uri="{FF2B5EF4-FFF2-40B4-BE49-F238E27FC236}">
                <a16:creationId xmlns:a16="http://schemas.microsoft.com/office/drawing/2014/main" id="{45360A33-A94A-C963-B28B-F94575D24E1C}"/>
              </a:ext>
            </a:extLst>
          </p:cNvPr>
          <p:cNvSpPr>
            <a:spLocks noGrp="1"/>
          </p:cNvSpPr>
          <p:nvPr>
            <p:ph type="title"/>
          </p:nvPr>
        </p:nvSpPr>
        <p:spPr>
          <a:xfrm>
            <a:off x="358086" y="273294"/>
            <a:ext cx="7543260" cy="817022"/>
          </a:xfrm>
        </p:spPr>
        <p:txBody>
          <a:bodyPr/>
          <a:lstStyle/>
          <a:p>
            <a:r>
              <a:rPr lang="nl-NL" dirty="0"/>
              <a:t>DNA: Een verhaal apart</a:t>
            </a:r>
          </a:p>
        </p:txBody>
      </p:sp>
      <p:sp>
        <p:nvSpPr>
          <p:cNvPr id="2" name="Tekstvak 1">
            <a:extLst>
              <a:ext uri="{FF2B5EF4-FFF2-40B4-BE49-F238E27FC236}">
                <a16:creationId xmlns:a16="http://schemas.microsoft.com/office/drawing/2014/main" id="{49951FAD-F20F-2DF3-0067-C3C196F7A4E6}"/>
              </a:ext>
            </a:extLst>
          </p:cNvPr>
          <p:cNvSpPr txBox="1"/>
          <p:nvPr/>
        </p:nvSpPr>
        <p:spPr>
          <a:xfrm>
            <a:off x="358086" y="1002090"/>
            <a:ext cx="5576552" cy="1077218"/>
          </a:xfrm>
          <a:prstGeom prst="rect">
            <a:avLst/>
          </a:prstGeom>
          <a:noFill/>
        </p:spPr>
        <p:txBody>
          <a:bodyPr wrap="square" rtlCol="0">
            <a:spAutoFit/>
          </a:bodyPr>
          <a:lstStyle/>
          <a:p>
            <a:r>
              <a:rPr lang="nl-NL" sz="1600" dirty="0"/>
              <a:t>Podcast van het UMC Utrecht, afdeling Klinische genetica.</a:t>
            </a:r>
          </a:p>
          <a:p>
            <a:pPr marL="285750" indent="-285750">
              <a:buFontTx/>
              <a:buChar char="-"/>
            </a:pPr>
            <a:r>
              <a:rPr lang="nl-NL" sz="1600" dirty="0"/>
              <a:t>Keuzeproces voor DNA-</a:t>
            </a:r>
            <a:r>
              <a:rPr lang="nl-NL" sz="1600" dirty="0" err="1"/>
              <a:t>oz</a:t>
            </a:r>
            <a:endParaRPr lang="nl-NL" sz="1600" dirty="0"/>
          </a:p>
          <a:p>
            <a:pPr marL="285750" indent="-285750">
              <a:buFontTx/>
              <a:buChar char="-"/>
            </a:pPr>
            <a:r>
              <a:rPr lang="nl-NL" sz="1600" dirty="0"/>
              <a:t>Communicatie met kinderen</a:t>
            </a:r>
          </a:p>
          <a:p>
            <a:pPr marL="285750" indent="-285750">
              <a:buFontTx/>
              <a:buChar char="-"/>
            </a:pPr>
            <a:r>
              <a:rPr lang="nl-NL" sz="1600" dirty="0"/>
              <a:t>Omgaan met een ongunstige uitslag  </a:t>
            </a:r>
          </a:p>
        </p:txBody>
      </p:sp>
      <p:sp>
        <p:nvSpPr>
          <p:cNvPr id="3" name="Tekstvak 2">
            <a:extLst>
              <a:ext uri="{FF2B5EF4-FFF2-40B4-BE49-F238E27FC236}">
                <a16:creationId xmlns:a16="http://schemas.microsoft.com/office/drawing/2014/main" id="{2854F68A-C4DB-ABFC-555B-CB9D021FC178}"/>
              </a:ext>
            </a:extLst>
          </p:cNvPr>
          <p:cNvSpPr txBox="1"/>
          <p:nvPr/>
        </p:nvSpPr>
        <p:spPr>
          <a:xfrm>
            <a:off x="358086" y="2262657"/>
            <a:ext cx="5246945" cy="2123658"/>
          </a:xfrm>
          <a:prstGeom prst="rect">
            <a:avLst/>
          </a:prstGeom>
          <a:noFill/>
        </p:spPr>
        <p:txBody>
          <a:bodyPr wrap="square" rtlCol="0">
            <a:spAutoFit/>
          </a:bodyPr>
          <a:lstStyle/>
          <a:p>
            <a:r>
              <a:rPr lang="nl-NL" sz="1200" dirty="0">
                <a:hlinkClick r:id="rId4">
                  <a:extLst>
                    <a:ext uri="{A12FA001-AC4F-418D-AE19-62706E023703}">
                      <ahyp:hlinkClr xmlns:ahyp="http://schemas.microsoft.com/office/drawing/2018/hyperlinkcolor" val="tx"/>
                    </a:ext>
                  </a:extLst>
                </a:hlinkClick>
              </a:rPr>
              <a:t>Aflevering 2: Het keuzeproces </a:t>
            </a:r>
            <a:br>
              <a:rPr lang="nl-NL" sz="1200" dirty="0">
                <a:solidFill>
                  <a:srgbClr val="0000FF"/>
                </a:solidFill>
                <a:hlinkClick r:id="rId4">
                  <a:extLst>
                    <a:ext uri="{A12FA001-AC4F-418D-AE19-62706E023703}">
                      <ahyp:hlinkClr xmlns:ahyp="http://schemas.microsoft.com/office/drawing/2018/hyperlinkcolor" val="tx"/>
                    </a:ext>
                  </a:extLst>
                </a:hlinkClick>
              </a:rPr>
            </a:br>
            <a:r>
              <a:rPr lang="nl-NL" sz="1200" dirty="0">
                <a:solidFill>
                  <a:srgbClr val="0000FF"/>
                </a:solidFill>
                <a:hlinkClick r:id="rId4">
                  <a:extLst>
                    <a:ext uri="{A12FA001-AC4F-418D-AE19-62706E023703}">
                      <ahyp:hlinkClr xmlns:ahyp="http://schemas.microsoft.com/office/drawing/2018/hyperlinkcolor" val="tx"/>
                    </a:ext>
                  </a:extLst>
                </a:hlinkClick>
              </a:rPr>
              <a:t>https://umcutrecht.buzzsprout.com/2116979/episodes/18317212-dna-een-verhaal-apart-aflevering-2-het-keuzeproces-voor-presymptomatisch-dna-onderzoek-deel-1</a:t>
            </a:r>
            <a:r>
              <a:rPr lang="nl-NL" sz="1200" dirty="0"/>
              <a:t> </a:t>
            </a:r>
          </a:p>
          <a:p>
            <a:endParaRPr lang="nl-NL" sz="1200" dirty="0"/>
          </a:p>
          <a:p>
            <a:r>
              <a:rPr lang="nl-NL" sz="1200" u="sng" dirty="0"/>
              <a:t>Aflevering 3: Een ongunstige uitslag</a:t>
            </a:r>
            <a:br>
              <a:rPr lang="nl-NL" sz="1200" dirty="0"/>
            </a:br>
            <a:r>
              <a:rPr lang="nl-NL" sz="1200" dirty="0">
                <a:hlinkClick r:id="rId5"/>
              </a:rPr>
              <a:t>https://umcutrecht.buzzsprout.com/2116979/episodes/18354910-dna-een-verhaal-apart-aflevering-3-een-ongunstige-uitslag-na-presymptomatisch-dna-onderzoek-deel-2</a:t>
            </a:r>
            <a:r>
              <a:rPr lang="nl-NL" sz="1200" dirty="0"/>
              <a:t> </a:t>
            </a:r>
          </a:p>
          <a:p>
            <a:endParaRPr lang="nl-NL" sz="1200" dirty="0"/>
          </a:p>
          <a:p>
            <a:r>
              <a:rPr lang="nl-NL" sz="1200" dirty="0"/>
              <a:t>*Ook op Spotify en Apple podcasts te beluisteren </a:t>
            </a:r>
          </a:p>
        </p:txBody>
      </p:sp>
    </p:spTree>
    <p:extLst>
      <p:ext uri="{BB962C8B-B14F-4D97-AF65-F5344CB8AC3E}">
        <p14:creationId xmlns:p14="http://schemas.microsoft.com/office/powerpoint/2010/main" val="3296966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A8668-5D4A-C4A8-973C-D1038C271458}"/>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18B1607-A704-394A-3762-BE21406A54A8}"/>
              </a:ext>
            </a:extLst>
          </p:cNvPr>
          <p:cNvSpPr>
            <a:spLocks noGrp="1"/>
          </p:cNvSpPr>
          <p:nvPr>
            <p:ph sz="half" idx="13"/>
          </p:nvPr>
        </p:nvSpPr>
        <p:spPr>
          <a:xfrm>
            <a:off x="725818" y="1291446"/>
            <a:ext cx="8674855" cy="4274226"/>
          </a:xfrm>
        </p:spPr>
        <p:txBody>
          <a:bodyPr/>
          <a:lstStyle/>
          <a:p>
            <a:r>
              <a:rPr lang="nl-NL" dirty="0"/>
              <a:t>Doelgroep: presymptomatische dragers</a:t>
            </a:r>
          </a:p>
          <a:p>
            <a:pPr marL="0" indent="0">
              <a:buNone/>
            </a:pPr>
            <a:endParaRPr lang="nl-NL" dirty="0"/>
          </a:p>
          <a:p>
            <a:r>
              <a:rPr lang="nl-NL" dirty="0"/>
              <a:t>Doel: </a:t>
            </a:r>
          </a:p>
          <a:p>
            <a:pPr lvl="1"/>
            <a:r>
              <a:rPr lang="nl-NL" dirty="0"/>
              <a:t>opvolging, geruststelling, diagnose stelling (anamnese, neurologisch onderzoek, </a:t>
            </a:r>
            <a:r>
              <a:rPr lang="nl-NL" dirty="0" err="1"/>
              <a:t>evt</a:t>
            </a:r>
            <a:r>
              <a:rPr lang="nl-NL" dirty="0"/>
              <a:t> aanvullend onderzoek)</a:t>
            </a:r>
          </a:p>
          <a:p>
            <a:pPr lvl="1"/>
            <a:r>
              <a:rPr lang="nl-NL" dirty="0"/>
              <a:t>update actuele onderzoeken en </a:t>
            </a:r>
            <a:r>
              <a:rPr lang="nl-NL" dirty="0" err="1"/>
              <a:t>gen-therapieën</a:t>
            </a:r>
            <a:endParaRPr lang="nl-NL" dirty="0"/>
          </a:p>
          <a:p>
            <a:pPr marL="457200" lvl="1" indent="0">
              <a:buNone/>
            </a:pPr>
            <a:endParaRPr lang="nl-NL" dirty="0"/>
          </a:p>
        </p:txBody>
      </p:sp>
      <p:sp>
        <p:nvSpPr>
          <p:cNvPr id="4" name="Titel 3">
            <a:extLst>
              <a:ext uri="{FF2B5EF4-FFF2-40B4-BE49-F238E27FC236}">
                <a16:creationId xmlns:a16="http://schemas.microsoft.com/office/drawing/2014/main" id="{6810145E-9F96-885A-6558-43DB454BE058}"/>
              </a:ext>
            </a:extLst>
          </p:cNvPr>
          <p:cNvSpPr>
            <a:spLocks noGrp="1"/>
          </p:cNvSpPr>
          <p:nvPr>
            <p:ph type="title"/>
          </p:nvPr>
        </p:nvSpPr>
        <p:spPr/>
        <p:txBody>
          <a:bodyPr/>
          <a:lstStyle/>
          <a:p>
            <a:r>
              <a:rPr lang="nl-NL" dirty="0"/>
              <a:t>Nieuw: presymptomatisch spreekuur NMZ</a:t>
            </a:r>
          </a:p>
        </p:txBody>
      </p:sp>
    </p:spTree>
    <p:extLst>
      <p:ext uri="{BB962C8B-B14F-4D97-AF65-F5344CB8AC3E}">
        <p14:creationId xmlns:p14="http://schemas.microsoft.com/office/powerpoint/2010/main" val="8646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78ACACB-946D-C50D-DECF-5EB7DF2CD228}"/>
              </a:ext>
            </a:extLst>
          </p:cNvPr>
          <p:cNvSpPr>
            <a:spLocks noGrp="1"/>
          </p:cNvSpPr>
          <p:nvPr>
            <p:ph sz="half" idx="13"/>
          </p:nvPr>
        </p:nvSpPr>
        <p:spPr>
          <a:xfrm>
            <a:off x="725818" y="1291446"/>
            <a:ext cx="7658327" cy="4274226"/>
          </a:xfrm>
        </p:spPr>
        <p:txBody>
          <a:bodyPr/>
          <a:lstStyle/>
          <a:p>
            <a:r>
              <a:rPr lang="nl-NL" dirty="0">
                <a:hlinkClick r:id="rId2"/>
              </a:rPr>
              <a:t>www.Erfelijkheid.nl</a:t>
            </a:r>
            <a:r>
              <a:rPr lang="nl-NL"/>
              <a:t> </a:t>
            </a:r>
            <a:endParaRPr lang="nl-NL" dirty="0"/>
          </a:p>
          <a:p>
            <a:r>
              <a:rPr lang="nl-NL" dirty="0">
                <a:hlinkClick r:id="rId3"/>
              </a:rPr>
              <a:t>https://www.erfelijkheid.nl/ziektes-en-dan/verzekeringen-en-erfelijke-ziektes</a:t>
            </a:r>
            <a:r>
              <a:rPr lang="nl-NL" dirty="0"/>
              <a:t> </a:t>
            </a:r>
          </a:p>
          <a:p>
            <a:r>
              <a:rPr lang="nl-NL" dirty="0">
                <a:hlinkClick r:id="rId4"/>
              </a:rPr>
              <a:t>https://www.erasmusmc.nl/nl-nl/patientenzorg/centra/ftd-expertisecentrum</a:t>
            </a:r>
            <a:r>
              <a:rPr lang="nl-NL" dirty="0"/>
              <a:t> </a:t>
            </a:r>
          </a:p>
          <a:p>
            <a:r>
              <a:rPr lang="nl-NL" dirty="0">
                <a:hlinkClick r:id="rId5"/>
              </a:rPr>
              <a:t>https://als-centrum.nl/</a:t>
            </a:r>
            <a:r>
              <a:rPr lang="nl-NL" dirty="0"/>
              <a:t> </a:t>
            </a:r>
          </a:p>
        </p:txBody>
      </p:sp>
      <p:sp>
        <p:nvSpPr>
          <p:cNvPr id="4" name="Titel 3">
            <a:extLst>
              <a:ext uri="{FF2B5EF4-FFF2-40B4-BE49-F238E27FC236}">
                <a16:creationId xmlns:a16="http://schemas.microsoft.com/office/drawing/2014/main" id="{7CCD08D9-8E2D-AFD6-1FFA-923749E18390}"/>
              </a:ext>
            </a:extLst>
          </p:cNvPr>
          <p:cNvSpPr>
            <a:spLocks noGrp="1"/>
          </p:cNvSpPr>
          <p:nvPr>
            <p:ph type="title"/>
          </p:nvPr>
        </p:nvSpPr>
        <p:spPr/>
        <p:txBody>
          <a:bodyPr/>
          <a:lstStyle/>
          <a:p>
            <a:r>
              <a:rPr lang="nl-NL" dirty="0"/>
              <a:t>Meer informatie</a:t>
            </a:r>
          </a:p>
        </p:txBody>
      </p:sp>
    </p:spTree>
    <p:extLst>
      <p:ext uri="{BB962C8B-B14F-4D97-AF65-F5344CB8AC3E}">
        <p14:creationId xmlns:p14="http://schemas.microsoft.com/office/powerpoint/2010/main" val="15204625"/>
      </p:ext>
    </p:extLst>
  </p:cSld>
  <p:clrMapOvr>
    <a:masterClrMapping/>
  </p:clrMapOvr>
</p:sld>
</file>

<file path=ppt/theme/theme1.xml><?xml version="1.0" encoding="utf-8"?>
<a:theme xmlns:a="http://schemas.openxmlformats.org/drawingml/2006/main" name="UMCU_PPT_V8 16-9">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7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8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74AB67937B9784B87EF733FA4D21983" ma:contentTypeVersion="11" ma:contentTypeDescription="Een nieuw document maken." ma:contentTypeScope="" ma:versionID="eb4a434fd94dd34ef3aee9e9ddfe4efe">
  <xsd:schema xmlns:xsd="http://www.w3.org/2001/XMLSchema" xmlns:xs="http://www.w3.org/2001/XMLSchema" xmlns:p="http://schemas.microsoft.com/office/2006/metadata/properties" xmlns:ns2="fc33106e-f013-4830-9d45-ad9b1580fe89" xmlns:ns3="a39ac683-39c7-4d8b-8605-d5fb8d566d5f" targetNamespace="http://schemas.microsoft.com/office/2006/metadata/properties" ma:root="true" ma:fieldsID="e798532e58493b2f74eb18de0f05bc96" ns2:_="" ns3:_="">
    <xsd:import namespace="fc33106e-f013-4830-9d45-ad9b1580fe89"/>
    <xsd:import namespace="a39ac683-39c7-4d8b-8605-d5fb8d566d5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3106e-f013-4830-9d45-ad9b1580fe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d8787132-a730-49bb-a4cc-c98a536f9e6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9ac683-39c7-4d8b-8605-d5fb8d566d5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f118e90-d2a5-4018-bdf5-9577ee795f81}" ma:internalName="TaxCatchAll" ma:showField="CatchAllData" ma:web="a39ac683-39c7-4d8b-8605-d5fb8d566d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fc33106e-f013-4830-9d45-ad9b1580fe89">
      <Terms xmlns="http://schemas.microsoft.com/office/infopath/2007/PartnerControls"/>
    </lcf76f155ced4ddcb4097134ff3c332f>
    <TaxCatchAll xmlns="a39ac683-39c7-4d8b-8605-d5fb8d566d5f" xsi:nil="true"/>
  </documentManagement>
</p:properties>
</file>

<file path=customXml/itemProps1.xml><?xml version="1.0" encoding="utf-8"?>
<ds:datastoreItem xmlns:ds="http://schemas.openxmlformats.org/officeDocument/2006/customXml" ds:itemID="{7F3D5AF5-A463-4365-93A3-E53130D15EE0}">
  <ds:schemaRefs>
    <ds:schemaRef ds:uri="http://schemas.microsoft.com/sharepoint/v3/contenttype/forms"/>
  </ds:schemaRefs>
</ds:datastoreItem>
</file>

<file path=customXml/itemProps2.xml><?xml version="1.0" encoding="utf-8"?>
<ds:datastoreItem xmlns:ds="http://schemas.openxmlformats.org/officeDocument/2006/customXml" ds:itemID="{7B6BF433-D4C9-41E6-A9C7-E48C74671F85}">
  <ds:schemaRefs>
    <ds:schemaRef ds:uri="http://schemas.microsoft.com/office/2006/metadata/longProperties"/>
  </ds:schemaRefs>
</ds:datastoreItem>
</file>

<file path=customXml/itemProps3.xml><?xml version="1.0" encoding="utf-8"?>
<ds:datastoreItem xmlns:ds="http://schemas.openxmlformats.org/officeDocument/2006/customXml" ds:itemID="{EE5239F6-3071-4400-BAB4-4ABB277BE415}"/>
</file>

<file path=customXml/itemProps4.xml><?xml version="1.0" encoding="utf-8"?>
<ds:datastoreItem xmlns:ds="http://schemas.openxmlformats.org/officeDocument/2006/customXml" ds:itemID="{EB585237-3848-4B6A-8C4A-684CFEC1ADA7}">
  <ds:schemaRefs>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8cafec65-0a04-4f78-bd78-fd180e0e8b8c"/>
    <ds:schemaRef ds:uri="http://purl.org/dc/elements/1.1/"/>
    <ds:schemaRef ds:uri="02e9e101-041f-4714-9fe8-aad01d28ae9b"/>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10381</TotalTime>
  <Words>1532</Words>
  <Application>Microsoft Macintosh PowerPoint</Application>
  <PresentationFormat>Diavoorstelling (16:9)</PresentationFormat>
  <Paragraphs>219</Paragraphs>
  <Slides>15</Slides>
  <Notes>14</Notes>
  <HiddenSlides>0</HiddenSlides>
  <MMClips>0</MMClips>
  <ScaleCrop>false</ScaleCrop>
  <HeadingPairs>
    <vt:vector size="6" baseType="variant">
      <vt:variant>
        <vt:lpstr>Gebruikte lettertypen</vt:lpstr>
      </vt:variant>
      <vt:variant>
        <vt:i4>4</vt:i4>
      </vt:variant>
      <vt:variant>
        <vt:lpstr>Thema</vt:lpstr>
      </vt:variant>
      <vt:variant>
        <vt:i4>3</vt:i4>
      </vt:variant>
      <vt:variant>
        <vt:lpstr>Diatitels</vt:lpstr>
      </vt:variant>
      <vt:variant>
        <vt:i4>15</vt:i4>
      </vt:variant>
    </vt:vector>
  </HeadingPairs>
  <TitlesOfParts>
    <vt:vector size="22" baseType="lpstr">
      <vt:lpstr>Arial</vt:lpstr>
      <vt:lpstr>Calibri</vt:lpstr>
      <vt:lpstr>Segoe UI</vt:lpstr>
      <vt:lpstr>Segoe UI Symbol</vt:lpstr>
      <vt:lpstr>UMCU_PPT_V8 16-9</vt:lpstr>
      <vt:lpstr>7_Office-thema</vt:lpstr>
      <vt:lpstr>8_Office-thema</vt:lpstr>
      <vt:lpstr> Wat betekent erfelijkheidsonderzoek voor mij en mijn familie en wat als ALS erfelijk is?</vt:lpstr>
      <vt:lpstr>PowerPoint-presentatie</vt:lpstr>
      <vt:lpstr>Genetica van ALS</vt:lpstr>
      <vt:lpstr>ALS expertise centrum</vt:lpstr>
      <vt:lpstr>NMZ spreekuur ALS poli</vt:lpstr>
      <vt:lpstr>NMZ spreekuur ALS poli</vt:lpstr>
      <vt:lpstr>ALS expertise centrum</vt:lpstr>
      <vt:lpstr>Laboratorium genetica</vt:lpstr>
      <vt:lpstr>ALS expertise centrum</vt:lpstr>
      <vt:lpstr>Combi spreekuur klinische genetica - neurologie</vt:lpstr>
      <vt:lpstr>ALS expertise centrum</vt:lpstr>
      <vt:lpstr>Combi spreekuur presymptomatisch onderzoek</vt:lpstr>
      <vt:lpstr>DNA: Een verhaal apart</vt:lpstr>
      <vt:lpstr>Nieuw: presymptomatisch spreekuur NMZ</vt:lpstr>
      <vt:lpstr>Meer informatie</vt:lpstr>
    </vt:vector>
  </TitlesOfParts>
  <Company>UMC UTRECHT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 UMCU huisstijl</dc:title>
  <dc:creator>Erwin van der Louw</dc:creator>
  <cp:lastModifiedBy>Bruijn, E.C. de (Elisa)</cp:lastModifiedBy>
  <cp:revision>84</cp:revision>
  <dcterms:created xsi:type="dcterms:W3CDTF">2013-05-31T10:24:36Z</dcterms:created>
  <dcterms:modified xsi:type="dcterms:W3CDTF">2026-05-19T10:22:52Z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ategorie">
    <vt:lpwstr>Templates</vt:lpwstr>
  </property>
  <property fmtid="{D5CDD505-2E9C-101B-9397-08002B2CF9AE}" pid="3" name="Order">
    <vt:lpwstr>8000.00000000000</vt:lpwstr>
  </property>
  <property fmtid="{D5CDD505-2E9C-101B-9397-08002B2CF9AE}" pid="4" name="display_urn:schemas-microsoft-com:office:office#Editor">
    <vt:lpwstr>Verkooij, E. (Esther)</vt:lpwstr>
  </property>
  <property fmtid="{D5CDD505-2E9C-101B-9397-08002B2CF9AE}" pid="5" name="display_urn:schemas-microsoft-com:office:office#Author">
    <vt:lpwstr>Verkooij, E. (Esther)</vt:lpwstr>
  </property>
  <property fmtid="{D5CDD505-2E9C-101B-9397-08002B2CF9AE}" pid="6" name="ContentTypeId">
    <vt:lpwstr>0x010100574AB67937B9784B87EF733FA4D21983</vt:lpwstr>
  </property>
  <property fmtid="{D5CDD505-2E9C-101B-9397-08002B2CF9AE}" pid="7" name="MediaServiceImageTags">
    <vt:lpwstr/>
  </property>
</Properties>
</file>